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7772400" cy="100584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9" d="100"/>
          <a:sy n="59" d="100"/>
        </p:scale>
        <p:origin x="2400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53390" y="2011680"/>
            <a:ext cx="6673901" cy="268224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53390" y="4735186"/>
            <a:ext cx="6676492" cy="257048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634990" y="1341122"/>
            <a:ext cx="1748790" cy="7643919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620" y="1341122"/>
            <a:ext cx="5116830" cy="7643919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242A8808-8242-7B3B-46E3-9E95D91B8F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4938" cy="685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799" y="1931213"/>
            <a:ext cx="6606540" cy="1998269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0799" y="3966841"/>
            <a:ext cx="6606540" cy="2214244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1032662"/>
            <a:ext cx="6995160" cy="1676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620" y="2816125"/>
            <a:ext cx="3432810" cy="6504432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50970" y="2816125"/>
            <a:ext cx="3432810" cy="6504432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1032662"/>
            <a:ext cx="6995160" cy="16764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721030"/>
            <a:ext cx="3434160" cy="967050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3948272" y="2727645"/>
            <a:ext cx="3435509" cy="960436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8620" y="3688080"/>
            <a:ext cx="3434160" cy="5640389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48272" y="3688080"/>
            <a:ext cx="3435509" cy="5640389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1032662"/>
            <a:ext cx="7059930" cy="16764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754383"/>
            <a:ext cx="2331720" cy="170434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82930" y="2458720"/>
            <a:ext cx="2331720" cy="67056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038792" y="2458720"/>
            <a:ext cx="4344988" cy="67056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2690890" y="1625180"/>
            <a:ext cx="4469130" cy="603504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6803514" y="7860995"/>
            <a:ext cx="132131" cy="227990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" y="1726262"/>
            <a:ext cx="1880921" cy="2321177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8160" y="4148885"/>
            <a:ext cx="1878330" cy="3196336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65620" y="9322647"/>
            <a:ext cx="518160" cy="535517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2962924" y="1759292"/>
            <a:ext cx="3925062" cy="5766816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8097" y="8531013"/>
            <a:ext cx="7788593" cy="152738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3724275" y="9122411"/>
            <a:ext cx="4048125" cy="93599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8097" y="-10478"/>
            <a:ext cx="7788593" cy="152738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3724275" y="-10477"/>
            <a:ext cx="4048125" cy="93599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388620" y="1032662"/>
            <a:ext cx="6995160" cy="16764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388620" y="2838704"/>
            <a:ext cx="6995160" cy="64373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388620" y="9322647"/>
            <a:ext cx="1813560" cy="535517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266950" y="9322647"/>
            <a:ext cx="2849880" cy="535517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6736080" y="9322647"/>
            <a:ext cx="647700" cy="535517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6165" y="296865"/>
            <a:ext cx="7803466" cy="952195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423711"/>
            <a:ext cx="6781800" cy="12432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95"/>
              </a:spcBef>
            </a:pPr>
            <a:r>
              <a:rPr lang="en-US" sz="4000" spc="-5" dirty="0"/>
              <a:t>20. </a:t>
            </a:r>
            <a:r>
              <a:rPr sz="4000" spc="-5" dirty="0"/>
              <a:t>HORIZONTAL VS. VERTICAL</a:t>
            </a:r>
            <a:r>
              <a:rPr sz="4000" spc="-20" dirty="0"/>
              <a:t> </a:t>
            </a:r>
            <a:r>
              <a:rPr sz="4000" spc="-5" dirty="0"/>
              <a:t>SCALING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2004" y="6073520"/>
            <a:ext cx="5657850" cy="158242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49530">
              <a:lnSpc>
                <a:spcPts val="1540"/>
              </a:lnSpc>
              <a:spcBef>
                <a:spcPts val="270"/>
              </a:spcBef>
            </a:pPr>
            <a:r>
              <a:rPr sz="1400" b="1" spc="-5" dirty="0">
                <a:latin typeface="Bell MT"/>
                <a:cs typeface="Bell MT"/>
              </a:rPr>
              <a:t>Horizontal </a:t>
            </a:r>
            <a:r>
              <a:rPr sz="1400" b="1" dirty="0">
                <a:latin typeface="Bell MT"/>
                <a:cs typeface="Bell MT"/>
              </a:rPr>
              <a:t>scaling </a:t>
            </a:r>
            <a:r>
              <a:rPr sz="1400" spc="-5" dirty="0">
                <a:latin typeface="Bell MT"/>
                <a:cs typeface="Bell MT"/>
              </a:rPr>
              <a:t>means that </a:t>
            </a:r>
            <a:r>
              <a:rPr sz="1400" dirty="0">
                <a:latin typeface="Bell MT"/>
                <a:cs typeface="Bell MT"/>
              </a:rPr>
              <a:t>you </a:t>
            </a:r>
            <a:r>
              <a:rPr sz="1400" spc="-5" dirty="0">
                <a:latin typeface="Bell MT"/>
                <a:cs typeface="Bell MT"/>
              </a:rPr>
              <a:t>scale </a:t>
            </a:r>
            <a:r>
              <a:rPr sz="1400" dirty="0">
                <a:latin typeface="Bell MT"/>
                <a:cs typeface="Bell MT"/>
              </a:rPr>
              <a:t>by </a:t>
            </a:r>
            <a:r>
              <a:rPr sz="1400" spc="-5" dirty="0">
                <a:latin typeface="Bell MT"/>
                <a:cs typeface="Bell MT"/>
              </a:rPr>
              <a:t>adding more machines into </a:t>
            </a:r>
            <a:r>
              <a:rPr sz="1400" dirty="0">
                <a:latin typeface="Bell MT"/>
                <a:cs typeface="Bell MT"/>
              </a:rPr>
              <a:t>your  </a:t>
            </a:r>
            <a:r>
              <a:rPr sz="1400" spc="-5" dirty="0">
                <a:latin typeface="Bell MT"/>
                <a:cs typeface="Bell MT"/>
              </a:rPr>
              <a:t>pool of</a:t>
            </a:r>
            <a:r>
              <a:rPr sz="1400" dirty="0">
                <a:latin typeface="Bell MT"/>
                <a:cs typeface="Bell MT"/>
              </a:rPr>
              <a:t> </a:t>
            </a:r>
            <a:r>
              <a:rPr sz="1400" spc="-5" dirty="0">
                <a:latin typeface="Bell MT"/>
                <a:cs typeface="Bell MT"/>
              </a:rPr>
              <a:t>resources.</a:t>
            </a:r>
            <a:endParaRPr sz="1400">
              <a:latin typeface="Bell MT"/>
              <a:cs typeface="Bel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>
              <a:latin typeface="Times New Roman"/>
              <a:cs typeface="Times New Roman"/>
            </a:endParaRPr>
          </a:p>
          <a:p>
            <a:pPr marL="12700" marR="5080">
              <a:lnSpc>
                <a:spcPts val="1540"/>
              </a:lnSpc>
            </a:pPr>
            <a:r>
              <a:rPr sz="1400" b="1" spc="-5" dirty="0">
                <a:latin typeface="Bell MT"/>
                <a:cs typeface="Bell MT"/>
              </a:rPr>
              <a:t>Vertical </a:t>
            </a:r>
            <a:r>
              <a:rPr sz="1400" b="1" dirty="0">
                <a:latin typeface="Bell MT"/>
                <a:cs typeface="Bell MT"/>
              </a:rPr>
              <a:t>scaling </a:t>
            </a:r>
            <a:r>
              <a:rPr sz="1400" spc="-5" dirty="0">
                <a:latin typeface="Bell MT"/>
                <a:cs typeface="Bell MT"/>
              </a:rPr>
              <a:t>means that </a:t>
            </a:r>
            <a:r>
              <a:rPr sz="1400" dirty="0">
                <a:latin typeface="Bell MT"/>
                <a:cs typeface="Bell MT"/>
              </a:rPr>
              <a:t>you </a:t>
            </a:r>
            <a:r>
              <a:rPr sz="1400" spc="-5" dirty="0">
                <a:latin typeface="Bell MT"/>
                <a:cs typeface="Bell MT"/>
              </a:rPr>
              <a:t>scale by adding more </a:t>
            </a:r>
            <a:r>
              <a:rPr sz="1400" dirty="0">
                <a:latin typeface="Bell MT"/>
                <a:cs typeface="Bell MT"/>
              </a:rPr>
              <a:t>power </a:t>
            </a:r>
            <a:r>
              <a:rPr sz="1400" spc="-5" dirty="0">
                <a:latin typeface="Bell MT"/>
                <a:cs typeface="Bell MT"/>
              </a:rPr>
              <a:t>(CPU, RAM) </a:t>
            </a:r>
            <a:r>
              <a:rPr sz="1400" dirty="0">
                <a:latin typeface="Bell MT"/>
                <a:cs typeface="Bell MT"/>
              </a:rPr>
              <a:t>to  your </a:t>
            </a:r>
            <a:r>
              <a:rPr sz="1400" spc="-5" dirty="0">
                <a:latin typeface="Bell MT"/>
                <a:cs typeface="Bell MT"/>
              </a:rPr>
              <a:t>existing</a:t>
            </a:r>
            <a:r>
              <a:rPr sz="1400" spc="-25" dirty="0">
                <a:latin typeface="Bell MT"/>
                <a:cs typeface="Bell MT"/>
              </a:rPr>
              <a:t> </a:t>
            </a:r>
            <a:r>
              <a:rPr sz="1400" dirty="0">
                <a:latin typeface="Bell MT"/>
                <a:cs typeface="Bell MT"/>
              </a:rPr>
              <a:t>machine</a:t>
            </a:r>
            <a:endParaRPr sz="1400">
              <a:latin typeface="Bell MT"/>
              <a:cs typeface="Bell MT"/>
            </a:endParaRPr>
          </a:p>
          <a:p>
            <a:pPr marL="12700" marR="282575">
              <a:lnSpc>
                <a:spcPts val="1560"/>
              </a:lnSpc>
              <a:spcBef>
                <a:spcPts val="1260"/>
              </a:spcBef>
            </a:pPr>
            <a:r>
              <a:rPr sz="1400" spc="-5" dirty="0">
                <a:latin typeface="Bell MT"/>
                <a:cs typeface="Bell MT"/>
              </a:rPr>
              <a:t>Navigate to </a:t>
            </a:r>
            <a:r>
              <a:rPr sz="1400" dirty="0">
                <a:latin typeface="Bell MT"/>
                <a:cs typeface="Bell MT"/>
              </a:rPr>
              <a:t>the </a:t>
            </a:r>
            <a:r>
              <a:rPr sz="1400" spc="-5" dirty="0">
                <a:latin typeface="Bell MT"/>
                <a:cs typeface="Bell MT"/>
              </a:rPr>
              <a:t>EC2 dashboard from the </a:t>
            </a:r>
            <a:r>
              <a:rPr sz="1400" dirty="0">
                <a:latin typeface="Bell MT"/>
                <a:cs typeface="Bell MT"/>
              </a:rPr>
              <a:t>AWS Console and </a:t>
            </a:r>
            <a:r>
              <a:rPr sz="1400" spc="-5" dirty="0">
                <a:latin typeface="Bell MT"/>
                <a:cs typeface="Bell MT"/>
              </a:rPr>
              <a:t>select Launch  Configurations, located in </a:t>
            </a:r>
            <a:r>
              <a:rPr sz="1400" dirty="0">
                <a:latin typeface="Bell MT"/>
                <a:cs typeface="Bell MT"/>
              </a:rPr>
              <a:t>the </a:t>
            </a:r>
            <a:r>
              <a:rPr sz="1400" spc="-5" dirty="0">
                <a:latin typeface="Bell MT"/>
                <a:cs typeface="Bell MT"/>
              </a:rPr>
              <a:t>left </a:t>
            </a:r>
            <a:r>
              <a:rPr sz="1400" dirty="0">
                <a:latin typeface="Bell MT"/>
                <a:cs typeface="Bell MT"/>
              </a:rPr>
              <a:t>bar </a:t>
            </a:r>
            <a:r>
              <a:rPr sz="1400" spc="-5" dirty="0">
                <a:latin typeface="Bell MT"/>
                <a:cs typeface="Bell MT"/>
              </a:rPr>
              <a:t>under Auto</a:t>
            </a:r>
            <a:r>
              <a:rPr sz="1400" spc="-10" dirty="0">
                <a:latin typeface="Bell MT"/>
                <a:cs typeface="Bell MT"/>
              </a:rPr>
              <a:t> </a:t>
            </a:r>
            <a:r>
              <a:rPr sz="1400" spc="-5" dirty="0">
                <a:latin typeface="Bell MT"/>
                <a:cs typeface="Bell MT"/>
              </a:rPr>
              <a:t>Scaling.</a:t>
            </a:r>
            <a:endParaRPr sz="1400">
              <a:latin typeface="Bell MT"/>
              <a:cs typeface="Bell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1344" y="1291971"/>
            <a:ext cx="6689090" cy="86140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3925" y="4779416"/>
            <a:ext cx="6000750" cy="2371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138066"/>
            <a:ext cx="5589270" cy="43624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ts val="1550"/>
              </a:lnSpc>
              <a:spcBef>
                <a:spcPts val="265"/>
              </a:spcBef>
            </a:pPr>
            <a:r>
              <a:rPr sz="1400" dirty="0">
                <a:latin typeface="Bell MT"/>
                <a:cs typeface="Bell MT"/>
              </a:rPr>
              <a:t>On </a:t>
            </a:r>
            <a:r>
              <a:rPr sz="1400" spc="-5" dirty="0">
                <a:latin typeface="Bell MT"/>
                <a:cs typeface="Bell MT"/>
              </a:rPr>
              <a:t>the next page, choose Review, </a:t>
            </a:r>
            <a:r>
              <a:rPr sz="1400" dirty="0">
                <a:latin typeface="Bell MT"/>
                <a:cs typeface="Bell MT"/>
              </a:rPr>
              <a:t>as </a:t>
            </a:r>
            <a:r>
              <a:rPr sz="1400" spc="-5" dirty="0">
                <a:latin typeface="Bell MT"/>
                <a:cs typeface="Bell MT"/>
              </a:rPr>
              <a:t>we </a:t>
            </a:r>
            <a:r>
              <a:rPr sz="1400" spc="-10" dirty="0">
                <a:latin typeface="Bell MT"/>
                <a:cs typeface="Bell MT"/>
              </a:rPr>
              <a:t>do </a:t>
            </a:r>
            <a:r>
              <a:rPr sz="1400" spc="-5" dirty="0">
                <a:latin typeface="Bell MT"/>
                <a:cs typeface="Bell MT"/>
              </a:rPr>
              <a:t>not want to </a:t>
            </a:r>
            <a:r>
              <a:rPr sz="1400" dirty="0">
                <a:latin typeface="Bell MT"/>
                <a:cs typeface="Bell MT"/>
              </a:rPr>
              <a:t>add any </a:t>
            </a:r>
            <a:r>
              <a:rPr sz="1400" spc="-5" dirty="0">
                <a:latin typeface="Bell MT"/>
                <a:cs typeface="Bell MT"/>
              </a:rPr>
              <a:t>tags </a:t>
            </a:r>
            <a:r>
              <a:rPr sz="1400" dirty="0">
                <a:latin typeface="Bell MT"/>
                <a:cs typeface="Bell MT"/>
              </a:rPr>
              <a:t>to </a:t>
            </a:r>
            <a:r>
              <a:rPr sz="1400" spc="-5" dirty="0">
                <a:latin typeface="Bell MT"/>
                <a:cs typeface="Bell MT"/>
              </a:rPr>
              <a:t>these  instances.</a:t>
            </a:r>
            <a:endParaRPr sz="1400">
              <a:latin typeface="Bell MT"/>
              <a:cs typeface="Bel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7902982"/>
            <a:ext cx="5699760" cy="439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25"/>
              </a:lnSpc>
              <a:spcBef>
                <a:spcPts val="100"/>
              </a:spcBef>
            </a:pPr>
            <a:r>
              <a:rPr sz="1400" dirty="0">
                <a:latin typeface="Bell MT"/>
                <a:cs typeface="Bell MT"/>
              </a:rPr>
              <a:t>AWS </a:t>
            </a:r>
            <a:r>
              <a:rPr sz="1400" spc="-5" dirty="0">
                <a:latin typeface="Bell MT"/>
                <a:cs typeface="Bell MT"/>
              </a:rPr>
              <a:t>will provide you with </a:t>
            </a:r>
            <a:r>
              <a:rPr sz="1400" dirty="0">
                <a:latin typeface="Bell MT"/>
                <a:cs typeface="Bell MT"/>
              </a:rPr>
              <a:t>a </a:t>
            </a:r>
            <a:r>
              <a:rPr sz="1400" spc="-5" dirty="0">
                <a:latin typeface="Bell MT"/>
                <a:cs typeface="Bell MT"/>
              </a:rPr>
              <a:t>page giving </a:t>
            </a:r>
            <a:r>
              <a:rPr sz="1400" dirty="0">
                <a:latin typeface="Bell MT"/>
                <a:cs typeface="Bell MT"/>
              </a:rPr>
              <a:t>you review of all </a:t>
            </a:r>
            <a:r>
              <a:rPr sz="1400" spc="-5" dirty="0">
                <a:latin typeface="Bell MT"/>
                <a:cs typeface="Bell MT"/>
              </a:rPr>
              <a:t>your settings,</a:t>
            </a:r>
            <a:r>
              <a:rPr sz="1400" spc="15" dirty="0">
                <a:latin typeface="Bell MT"/>
                <a:cs typeface="Bell MT"/>
              </a:rPr>
              <a:t> </a:t>
            </a:r>
            <a:r>
              <a:rPr sz="1400" dirty="0">
                <a:latin typeface="Bell MT"/>
                <a:cs typeface="Bell MT"/>
              </a:rPr>
              <a:t>click</a:t>
            </a:r>
            <a:endParaRPr sz="1400">
              <a:latin typeface="Bell MT"/>
              <a:cs typeface="Bell MT"/>
            </a:endParaRPr>
          </a:p>
          <a:p>
            <a:pPr marL="12700">
              <a:lnSpc>
                <a:spcPts val="1625"/>
              </a:lnSpc>
            </a:pPr>
            <a:r>
              <a:rPr sz="1400" b="1" dirty="0">
                <a:latin typeface="Bell MT"/>
                <a:cs typeface="Bell MT"/>
              </a:rPr>
              <a:t>Create Auto </a:t>
            </a:r>
            <a:r>
              <a:rPr sz="1400" b="1" spc="-5" dirty="0">
                <a:latin typeface="Bell MT"/>
                <a:cs typeface="Bell MT"/>
              </a:rPr>
              <a:t>Scaling</a:t>
            </a:r>
            <a:r>
              <a:rPr sz="1400" b="1" spc="-30" dirty="0">
                <a:latin typeface="Bell MT"/>
                <a:cs typeface="Bell MT"/>
              </a:rPr>
              <a:t> </a:t>
            </a:r>
            <a:r>
              <a:rPr sz="1400" b="1" spc="-5" dirty="0">
                <a:latin typeface="Bell MT"/>
                <a:cs typeface="Bell MT"/>
              </a:rPr>
              <a:t>Group.</a:t>
            </a:r>
            <a:endParaRPr sz="1400">
              <a:latin typeface="Bell MT"/>
              <a:cs typeface="Bell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7215" y="1340104"/>
            <a:ext cx="6689090" cy="8565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3925" y="4696980"/>
            <a:ext cx="6000750" cy="7518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23925" y="6447041"/>
            <a:ext cx="6000750" cy="21621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252099"/>
            <a:ext cx="54984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Bell MT"/>
                <a:cs typeface="Bell MT"/>
              </a:rPr>
              <a:t>Then </a:t>
            </a:r>
            <a:r>
              <a:rPr sz="1400" spc="-5" dirty="0">
                <a:latin typeface="Bell MT"/>
                <a:cs typeface="Bell MT"/>
              </a:rPr>
              <a:t>go </a:t>
            </a:r>
            <a:r>
              <a:rPr sz="1400" dirty="0">
                <a:latin typeface="Bell MT"/>
                <a:cs typeface="Bell MT"/>
              </a:rPr>
              <a:t>to </a:t>
            </a:r>
            <a:r>
              <a:rPr sz="1400" spc="-5" dirty="0">
                <a:latin typeface="Bell MT"/>
                <a:cs typeface="Bell MT"/>
              </a:rPr>
              <a:t>Instances page to </a:t>
            </a:r>
            <a:r>
              <a:rPr sz="1400" dirty="0">
                <a:latin typeface="Bell MT"/>
                <a:cs typeface="Bell MT"/>
              </a:rPr>
              <a:t>see the </a:t>
            </a:r>
            <a:r>
              <a:rPr sz="1400" spc="-5" dirty="0">
                <a:latin typeface="Bell MT"/>
                <a:cs typeface="Bell MT"/>
              </a:rPr>
              <a:t>instances </a:t>
            </a:r>
            <a:r>
              <a:rPr sz="1400" dirty="0">
                <a:latin typeface="Bell MT"/>
                <a:cs typeface="Bell MT"/>
              </a:rPr>
              <a:t>which </a:t>
            </a:r>
            <a:r>
              <a:rPr sz="1400" spc="-5" dirty="0">
                <a:latin typeface="Bell MT"/>
                <a:cs typeface="Bell MT"/>
              </a:rPr>
              <a:t>were started</a:t>
            </a:r>
            <a:r>
              <a:rPr sz="1400" spc="35" dirty="0">
                <a:latin typeface="Bell MT"/>
                <a:cs typeface="Bell MT"/>
              </a:rPr>
              <a:t> </a:t>
            </a:r>
            <a:r>
              <a:rPr sz="1400" spc="-5" dirty="0">
                <a:latin typeface="Bell MT"/>
                <a:cs typeface="Bell MT"/>
              </a:rPr>
              <a:t>creating.</a:t>
            </a:r>
            <a:endParaRPr sz="1400">
              <a:latin typeface="Bell MT"/>
              <a:cs typeface="Bel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5805309"/>
            <a:ext cx="5911850" cy="43624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ts val="1550"/>
              </a:lnSpc>
              <a:spcBef>
                <a:spcPts val="265"/>
              </a:spcBef>
            </a:pPr>
            <a:r>
              <a:rPr sz="1400" dirty="0">
                <a:latin typeface="Bell MT"/>
                <a:cs typeface="Bell MT"/>
              </a:rPr>
              <a:t>Then </a:t>
            </a:r>
            <a:r>
              <a:rPr sz="1400" spc="-5" dirty="0">
                <a:latin typeface="Bell MT"/>
                <a:cs typeface="Bell MT"/>
              </a:rPr>
              <a:t>go </a:t>
            </a:r>
            <a:r>
              <a:rPr sz="1400" dirty="0">
                <a:latin typeface="Bell MT"/>
                <a:cs typeface="Bell MT"/>
              </a:rPr>
              <a:t>to </a:t>
            </a:r>
            <a:r>
              <a:rPr sz="1400" spc="-5" dirty="0">
                <a:latin typeface="Bell MT"/>
                <a:cs typeface="Bell MT"/>
              </a:rPr>
              <a:t>Load Balancers section, select </a:t>
            </a:r>
            <a:r>
              <a:rPr sz="1400" dirty="0">
                <a:latin typeface="Bell MT"/>
                <a:cs typeface="Bell MT"/>
              </a:rPr>
              <a:t>your </a:t>
            </a:r>
            <a:r>
              <a:rPr sz="1400" spc="-5" dirty="0">
                <a:latin typeface="Bell MT"/>
                <a:cs typeface="Bell MT"/>
              </a:rPr>
              <a:t>load balancer, choose instances  tab, you </a:t>
            </a:r>
            <a:r>
              <a:rPr sz="1400" dirty="0">
                <a:latin typeface="Bell MT"/>
                <a:cs typeface="Bell MT"/>
              </a:rPr>
              <a:t>can </a:t>
            </a:r>
            <a:r>
              <a:rPr sz="1400" spc="-5" dirty="0">
                <a:latin typeface="Bell MT"/>
                <a:cs typeface="Bell MT"/>
              </a:rPr>
              <a:t>see instances from two AZ’s </a:t>
            </a:r>
            <a:r>
              <a:rPr sz="1400" dirty="0">
                <a:latin typeface="Bell MT"/>
                <a:cs typeface="Bell MT"/>
              </a:rPr>
              <a:t>attached </a:t>
            </a:r>
            <a:r>
              <a:rPr sz="1400" spc="-5" dirty="0">
                <a:latin typeface="Bell MT"/>
                <a:cs typeface="Bell MT"/>
              </a:rPr>
              <a:t>to ELB and status is in</a:t>
            </a:r>
            <a:r>
              <a:rPr sz="1400" spc="75" dirty="0">
                <a:latin typeface="Bell MT"/>
                <a:cs typeface="Bell MT"/>
              </a:rPr>
              <a:t> </a:t>
            </a:r>
            <a:r>
              <a:rPr sz="1400" spc="-5" dirty="0">
                <a:latin typeface="Bell MT"/>
                <a:cs typeface="Bell MT"/>
              </a:rPr>
              <a:t>service.</a:t>
            </a:r>
            <a:endParaRPr sz="1400">
              <a:latin typeface="Bell MT"/>
              <a:cs typeface="Bell M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4825" y="914412"/>
            <a:ext cx="6713220" cy="8541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3925" y="2434844"/>
            <a:ext cx="6000750" cy="16090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397253"/>
            <a:ext cx="5416550" cy="63436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1550"/>
              </a:lnSpc>
              <a:spcBef>
                <a:spcPts val="260"/>
              </a:spcBef>
            </a:pPr>
            <a:r>
              <a:rPr sz="1400" dirty="0">
                <a:latin typeface="Bell MT"/>
                <a:cs typeface="Bell MT"/>
              </a:rPr>
              <a:t>Then select </a:t>
            </a:r>
            <a:r>
              <a:rPr sz="1400" spc="-5" dirty="0">
                <a:latin typeface="Bell MT"/>
                <a:cs typeface="Bell MT"/>
              </a:rPr>
              <a:t>Description tab, you </a:t>
            </a:r>
            <a:r>
              <a:rPr sz="1400" dirty="0">
                <a:latin typeface="Bell MT"/>
                <a:cs typeface="Bell MT"/>
              </a:rPr>
              <a:t>can </a:t>
            </a:r>
            <a:r>
              <a:rPr sz="1400" spc="-5" dirty="0">
                <a:latin typeface="Bell MT"/>
                <a:cs typeface="Bell MT"/>
              </a:rPr>
              <a:t>see </a:t>
            </a:r>
            <a:r>
              <a:rPr sz="1400" spc="-10" dirty="0">
                <a:latin typeface="Bell MT"/>
                <a:cs typeface="Bell MT"/>
              </a:rPr>
              <a:t>the </a:t>
            </a:r>
            <a:r>
              <a:rPr sz="1400" spc="-5" dirty="0">
                <a:latin typeface="Bell MT"/>
                <a:cs typeface="Bell MT"/>
              </a:rPr>
              <a:t>DNS name for ELB, copy and  browse</a:t>
            </a:r>
            <a:endParaRPr sz="1400">
              <a:latin typeface="Bell MT"/>
              <a:cs typeface="Bell MT"/>
            </a:endParaRPr>
          </a:p>
          <a:p>
            <a:pPr marL="12700">
              <a:lnSpc>
                <a:spcPts val="1530"/>
              </a:lnSpc>
            </a:pPr>
            <a:r>
              <a:rPr sz="1400" dirty="0">
                <a:latin typeface="Bell MT"/>
                <a:cs typeface="Bell MT"/>
              </a:rPr>
              <a:t>your </a:t>
            </a:r>
            <a:r>
              <a:rPr sz="1400" spc="-5" dirty="0">
                <a:latin typeface="Bell MT"/>
                <a:cs typeface="Bell MT"/>
              </a:rPr>
              <a:t>application which is </a:t>
            </a:r>
            <a:r>
              <a:rPr sz="1400" dirty="0">
                <a:latin typeface="Bell MT"/>
                <a:cs typeface="Bell MT"/>
              </a:rPr>
              <a:t>auto scaled </a:t>
            </a:r>
            <a:r>
              <a:rPr sz="1400" spc="-5" dirty="0">
                <a:latin typeface="Bell MT"/>
                <a:cs typeface="Bell MT"/>
              </a:rPr>
              <a:t>and </a:t>
            </a:r>
            <a:r>
              <a:rPr sz="1400" spc="-10" dirty="0">
                <a:latin typeface="Bell MT"/>
                <a:cs typeface="Bell MT"/>
              </a:rPr>
              <a:t>high</a:t>
            </a:r>
            <a:r>
              <a:rPr sz="1400" spc="-5" dirty="0">
                <a:latin typeface="Bell MT"/>
                <a:cs typeface="Bell MT"/>
              </a:rPr>
              <a:t> available.</a:t>
            </a:r>
            <a:endParaRPr sz="1400">
              <a:latin typeface="Bell MT"/>
              <a:cs typeface="Bel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4796154"/>
            <a:ext cx="5675630" cy="63309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ts val="1550"/>
              </a:lnSpc>
              <a:spcBef>
                <a:spcPts val="265"/>
              </a:spcBef>
            </a:pPr>
            <a:r>
              <a:rPr sz="1400" dirty="0">
                <a:latin typeface="Bell MT"/>
                <a:cs typeface="Bell MT"/>
              </a:rPr>
              <a:t>If you </a:t>
            </a:r>
            <a:r>
              <a:rPr sz="1400" spc="-5" dirty="0">
                <a:latin typeface="Bell MT"/>
                <a:cs typeface="Bell MT"/>
              </a:rPr>
              <a:t>want </a:t>
            </a:r>
            <a:r>
              <a:rPr sz="1400" dirty="0">
                <a:latin typeface="Bell MT"/>
                <a:cs typeface="Bell MT"/>
              </a:rPr>
              <a:t>to </a:t>
            </a:r>
            <a:r>
              <a:rPr sz="1400" spc="-5" dirty="0">
                <a:latin typeface="Bell MT"/>
                <a:cs typeface="Bell MT"/>
              </a:rPr>
              <a:t>test self-healing, we </a:t>
            </a:r>
            <a:r>
              <a:rPr sz="1400" dirty="0">
                <a:latin typeface="Bell MT"/>
                <a:cs typeface="Bell MT"/>
              </a:rPr>
              <a:t>can </a:t>
            </a:r>
            <a:r>
              <a:rPr sz="1400" spc="-10" dirty="0">
                <a:latin typeface="Bell MT"/>
                <a:cs typeface="Bell MT"/>
              </a:rPr>
              <a:t>delete </a:t>
            </a:r>
            <a:r>
              <a:rPr sz="1400" spc="-5" dirty="0">
                <a:latin typeface="Bell MT"/>
                <a:cs typeface="Bell MT"/>
              </a:rPr>
              <a:t>one instance </a:t>
            </a:r>
            <a:r>
              <a:rPr sz="1400" dirty="0">
                <a:latin typeface="Bell MT"/>
                <a:cs typeface="Bell MT"/>
              </a:rPr>
              <a:t>which </a:t>
            </a:r>
            <a:r>
              <a:rPr sz="1400" spc="-5" dirty="0">
                <a:latin typeface="Bell MT"/>
                <a:cs typeface="Bell MT"/>
              </a:rPr>
              <a:t>is created </a:t>
            </a:r>
            <a:r>
              <a:rPr sz="1400" dirty="0">
                <a:latin typeface="Bell MT"/>
                <a:cs typeface="Bell MT"/>
              </a:rPr>
              <a:t>by  </a:t>
            </a:r>
            <a:r>
              <a:rPr sz="1400" spc="-5" dirty="0">
                <a:latin typeface="Bell MT"/>
                <a:cs typeface="Bell MT"/>
              </a:rPr>
              <a:t>Auto Scaling, Auto </a:t>
            </a:r>
            <a:r>
              <a:rPr sz="1400" dirty="0">
                <a:latin typeface="Bell MT"/>
                <a:cs typeface="Bell MT"/>
              </a:rPr>
              <a:t>Scaling </a:t>
            </a:r>
            <a:r>
              <a:rPr sz="1400" spc="-5" dirty="0">
                <a:latin typeface="Bell MT"/>
                <a:cs typeface="Bell MT"/>
              </a:rPr>
              <a:t>will automatically launch </a:t>
            </a:r>
            <a:r>
              <a:rPr sz="1400" dirty="0">
                <a:latin typeface="Bell MT"/>
                <a:cs typeface="Bell MT"/>
              </a:rPr>
              <a:t>a </a:t>
            </a:r>
            <a:r>
              <a:rPr sz="1400" spc="-5" dirty="0">
                <a:latin typeface="Bell MT"/>
                <a:cs typeface="Bell MT"/>
              </a:rPr>
              <a:t>new instance to meet  </a:t>
            </a:r>
            <a:r>
              <a:rPr sz="1400" dirty="0">
                <a:latin typeface="Bell MT"/>
                <a:cs typeface="Bell MT"/>
              </a:rPr>
              <a:t>the </a:t>
            </a:r>
            <a:r>
              <a:rPr sz="1400" spc="-5" dirty="0">
                <a:latin typeface="Bell MT"/>
                <a:cs typeface="Bell MT"/>
              </a:rPr>
              <a:t>minimum requirement </a:t>
            </a:r>
            <a:r>
              <a:rPr sz="1400" dirty="0">
                <a:latin typeface="Bell MT"/>
                <a:cs typeface="Bell MT"/>
              </a:rPr>
              <a:t>which put </a:t>
            </a:r>
            <a:r>
              <a:rPr sz="1400" spc="-5" dirty="0">
                <a:latin typeface="Bell MT"/>
                <a:cs typeface="Bell MT"/>
              </a:rPr>
              <a:t>as </a:t>
            </a:r>
            <a:r>
              <a:rPr sz="1400" dirty="0">
                <a:latin typeface="Bell MT"/>
                <a:cs typeface="Bell MT"/>
              </a:rPr>
              <a:t>2</a:t>
            </a:r>
            <a:r>
              <a:rPr sz="1400" spc="-5" dirty="0">
                <a:latin typeface="Bell MT"/>
                <a:cs typeface="Bell MT"/>
              </a:rPr>
              <a:t> </a:t>
            </a:r>
            <a:r>
              <a:rPr sz="1400" spc="-10" dirty="0">
                <a:latin typeface="Bell MT"/>
                <a:cs typeface="Bell MT"/>
              </a:rPr>
              <a:t>instances.</a:t>
            </a:r>
            <a:endParaRPr sz="1400">
              <a:latin typeface="Bell MT"/>
              <a:cs typeface="Bel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5775" y="1428750"/>
            <a:ext cx="6724650" cy="8782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3925" y="3870578"/>
            <a:ext cx="6000750" cy="18376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23925" y="6908444"/>
            <a:ext cx="6000750" cy="24288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3424935"/>
            <a:ext cx="53016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Bell MT"/>
                <a:cs typeface="Bell MT"/>
              </a:rPr>
              <a:t>Choose Create </a:t>
            </a:r>
            <a:r>
              <a:rPr sz="1400" spc="-5" dirty="0">
                <a:latin typeface="Bell MT"/>
                <a:cs typeface="Bell MT"/>
              </a:rPr>
              <a:t>Auto </a:t>
            </a:r>
            <a:r>
              <a:rPr sz="1400" dirty="0">
                <a:latin typeface="Bell MT"/>
                <a:cs typeface="Bell MT"/>
              </a:rPr>
              <a:t>Scaling </a:t>
            </a:r>
            <a:r>
              <a:rPr sz="1400" spc="-5" dirty="0">
                <a:latin typeface="Bell MT"/>
                <a:cs typeface="Bell MT"/>
              </a:rPr>
              <a:t>group under Welcome to Auto scaling</a:t>
            </a:r>
            <a:r>
              <a:rPr sz="1400" spc="-40" dirty="0">
                <a:latin typeface="Bell MT"/>
                <a:cs typeface="Bell MT"/>
              </a:rPr>
              <a:t> </a:t>
            </a:r>
            <a:r>
              <a:rPr sz="1400" spc="-5" dirty="0">
                <a:latin typeface="Bell MT"/>
                <a:cs typeface="Bell MT"/>
              </a:rPr>
              <a:t>page.</a:t>
            </a:r>
            <a:endParaRPr sz="1400">
              <a:latin typeface="Bell MT"/>
              <a:cs typeface="Bel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6064757"/>
            <a:ext cx="5908675" cy="43751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1560"/>
              </a:lnSpc>
              <a:spcBef>
                <a:spcPts val="254"/>
              </a:spcBef>
            </a:pPr>
            <a:r>
              <a:rPr sz="1400" dirty="0">
                <a:latin typeface="Bell MT"/>
                <a:cs typeface="Bell MT"/>
              </a:rPr>
              <a:t>AWS </a:t>
            </a:r>
            <a:r>
              <a:rPr sz="1400" spc="-5" dirty="0">
                <a:latin typeface="Bell MT"/>
                <a:cs typeface="Bell MT"/>
              </a:rPr>
              <a:t>will provide you with </a:t>
            </a:r>
            <a:r>
              <a:rPr sz="1400" dirty="0">
                <a:latin typeface="Bell MT"/>
                <a:cs typeface="Bell MT"/>
              </a:rPr>
              <a:t>a </a:t>
            </a:r>
            <a:r>
              <a:rPr sz="1400" spc="-5" dirty="0">
                <a:latin typeface="Bell MT"/>
                <a:cs typeface="Bell MT"/>
              </a:rPr>
              <a:t>page giving </a:t>
            </a:r>
            <a:r>
              <a:rPr sz="1400" dirty="0">
                <a:latin typeface="Bell MT"/>
                <a:cs typeface="Bell MT"/>
              </a:rPr>
              <a:t>you an </a:t>
            </a:r>
            <a:r>
              <a:rPr sz="1400" spc="-5" dirty="0">
                <a:latin typeface="Bell MT"/>
                <a:cs typeface="Bell MT"/>
              </a:rPr>
              <a:t>overview of Auto </a:t>
            </a:r>
            <a:r>
              <a:rPr sz="1400" dirty="0">
                <a:latin typeface="Bell MT"/>
                <a:cs typeface="Bell MT"/>
              </a:rPr>
              <a:t>Scaling </a:t>
            </a:r>
            <a:r>
              <a:rPr sz="1400" spc="-5" dirty="0">
                <a:latin typeface="Bell MT"/>
                <a:cs typeface="Bell MT"/>
              </a:rPr>
              <a:t>group  creation. Click </a:t>
            </a:r>
            <a:r>
              <a:rPr sz="1400" b="1" spc="-5" dirty="0">
                <a:latin typeface="Bell MT"/>
                <a:cs typeface="Bell MT"/>
              </a:rPr>
              <a:t>Create launch</a:t>
            </a:r>
            <a:r>
              <a:rPr sz="1400" b="1" spc="20" dirty="0">
                <a:latin typeface="Bell MT"/>
                <a:cs typeface="Bell MT"/>
              </a:rPr>
              <a:t> </a:t>
            </a:r>
            <a:r>
              <a:rPr sz="1400" b="1" spc="-5" dirty="0">
                <a:latin typeface="Bell MT"/>
                <a:cs typeface="Bell MT"/>
              </a:rPr>
              <a:t>configuration</a:t>
            </a:r>
            <a:r>
              <a:rPr sz="1400" spc="-5" dirty="0">
                <a:latin typeface="Bell MT"/>
                <a:cs typeface="Bell MT"/>
              </a:rPr>
              <a:t>.</a:t>
            </a:r>
            <a:endParaRPr sz="1400">
              <a:latin typeface="Bell MT"/>
              <a:cs typeface="Bel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3925" y="2277873"/>
            <a:ext cx="6000750" cy="1590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3925" y="4668901"/>
            <a:ext cx="6000750" cy="18764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634491"/>
            <a:ext cx="5967095" cy="43751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1560"/>
              </a:lnSpc>
              <a:spcBef>
                <a:spcPts val="254"/>
              </a:spcBef>
            </a:pPr>
            <a:r>
              <a:rPr sz="1400" spc="-5" dirty="0">
                <a:latin typeface="Bell MT"/>
                <a:cs typeface="Bell MT"/>
              </a:rPr>
              <a:t>Under </a:t>
            </a:r>
            <a:r>
              <a:rPr sz="1400" dirty="0">
                <a:latin typeface="Bell MT"/>
                <a:cs typeface="Bell MT"/>
              </a:rPr>
              <a:t>Create </a:t>
            </a:r>
            <a:r>
              <a:rPr sz="1400" spc="-5" dirty="0">
                <a:latin typeface="Bell MT"/>
                <a:cs typeface="Bell MT"/>
              </a:rPr>
              <a:t>Launch Configuration page, </a:t>
            </a:r>
            <a:r>
              <a:rPr sz="1400" dirty="0">
                <a:latin typeface="Bell MT"/>
                <a:cs typeface="Bell MT"/>
              </a:rPr>
              <a:t>choose </a:t>
            </a:r>
            <a:r>
              <a:rPr sz="1400" spc="-5" dirty="0">
                <a:latin typeface="Bell MT"/>
                <a:cs typeface="Bell MT"/>
              </a:rPr>
              <a:t>My AMIs from left </a:t>
            </a:r>
            <a:r>
              <a:rPr sz="1400" spc="-10" dirty="0">
                <a:latin typeface="Bell MT"/>
                <a:cs typeface="Bell MT"/>
              </a:rPr>
              <a:t>pane,  </a:t>
            </a:r>
            <a:r>
              <a:rPr sz="1400" dirty="0">
                <a:latin typeface="Bell MT"/>
                <a:cs typeface="Bell MT"/>
              </a:rPr>
              <a:t>choose your </a:t>
            </a:r>
            <a:r>
              <a:rPr sz="1400" spc="-5" dirty="0">
                <a:latin typeface="Bell MT"/>
                <a:cs typeface="Bell MT"/>
              </a:rPr>
              <a:t>AMI by </a:t>
            </a:r>
            <a:r>
              <a:rPr sz="1400" dirty="0">
                <a:latin typeface="Bell MT"/>
                <a:cs typeface="Bell MT"/>
              </a:rPr>
              <a:t>clicking </a:t>
            </a:r>
            <a:r>
              <a:rPr sz="1400" spc="-5" dirty="0">
                <a:latin typeface="Bell MT"/>
                <a:cs typeface="Bell MT"/>
              </a:rPr>
              <a:t>on</a:t>
            </a:r>
            <a:r>
              <a:rPr sz="1400" spc="-45" dirty="0">
                <a:latin typeface="Bell MT"/>
                <a:cs typeface="Bell MT"/>
              </a:rPr>
              <a:t> </a:t>
            </a:r>
            <a:r>
              <a:rPr sz="1400" spc="-5" dirty="0">
                <a:latin typeface="Bell MT"/>
                <a:cs typeface="Bell MT"/>
              </a:rPr>
              <a:t>Select.</a:t>
            </a:r>
            <a:endParaRPr sz="1400">
              <a:latin typeface="Bell MT"/>
              <a:cs typeface="Bel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4024503"/>
            <a:ext cx="46234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Bell MT"/>
                <a:cs typeface="Bell MT"/>
              </a:rPr>
              <a:t>Choose your </a:t>
            </a:r>
            <a:r>
              <a:rPr sz="1400" spc="-5" dirty="0">
                <a:latin typeface="Bell MT"/>
                <a:cs typeface="Bell MT"/>
              </a:rPr>
              <a:t>instance type and click on Next Configure</a:t>
            </a:r>
            <a:r>
              <a:rPr sz="1400" dirty="0">
                <a:latin typeface="Bell MT"/>
                <a:cs typeface="Bell MT"/>
              </a:rPr>
              <a:t> </a:t>
            </a:r>
            <a:r>
              <a:rPr sz="1400" spc="-5" dirty="0">
                <a:latin typeface="Bell MT"/>
                <a:cs typeface="Bell MT"/>
              </a:rPr>
              <a:t>Details.</a:t>
            </a:r>
            <a:endParaRPr sz="1400">
              <a:latin typeface="Bell MT"/>
              <a:cs typeface="Bel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7060565"/>
            <a:ext cx="5970905" cy="63563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 algn="just">
              <a:lnSpc>
                <a:spcPct val="92900"/>
              </a:lnSpc>
              <a:spcBef>
                <a:spcPts val="220"/>
              </a:spcBef>
            </a:pPr>
            <a:r>
              <a:rPr sz="1400" spc="-5" dirty="0">
                <a:latin typeface="Bell MT"/>
                <a:cs typeface="Bell MT"/>
              </a:rPr>
              <a:t>Specify </a:t>
            </a:r>
            <a:r>
              <a:rPr sz="1400" dirty="0">
                <a:latin typeface="Bell MT"/>
                <a:cs typeface="Bell MT"/>
              </a:rPr>
              <a:t>a </a:t>
            </a:r>
            <a:r>
              <a:rPr sz="1400" spc="-5" dirty="0">
                <a:latin typeface="Bell MT"/>
                <a:cs typeface="Bell MT"/>
              </a:rPr>
              <a:t>name for </a:t>
            </a:r>
            <a:r>
              <a:rPr sz="1400" dirty="0">
                <a:latin typeface="Bell MT"/>
                <a:cs typeface="Bell MT"/>
              </a:rPr>
              <a:t>Launch </a:t>
            </a:r>
            <a:r>
              <a:rPr sz="1400" spc="-5" dirty="0">
                <a:latin typeface="Bell MT"/>
                <a:cs typeface="Bell MT"/>
              </a:rPr>
              <a:t>Configuration, do not </a:t>
            </a:r>
            <a:r>
              <a:rPr sz="1400" dirty="0">
                <a:latin typeface="Bell MT"/>
                <a:cs typeface="Bell MT"/>
              </a:rPr>
              <a:t>check </a:t>
            </a:r>
            <a:r>
              <a:rPr sz="1400" b="1" spc="-5" dirty="0">
                <a:latin typeface="Bell MT"/>
                <a:cs typeface="Bell MT"/>
              </a:rPr>
              <a:t>Request Spot </a:t>
            </a:r>
            <a:r>
              <a:rPr sz="1400" b="1" dirty="0">
                <a:latin typeface="Bell MT"/>
                <a:cs typeface="Bell MT"/>
              </a:rPr>
              <a:t>Instances</a:t>
            </a:r>
            <a:r>
              <a:rPr sz="1400" dirty="0">
                <a:latin typeface="Bell MT"/>
                <a:cs typeface="Bell MT"/>
              </a:rPr>
              <a:t>,  and </a:t>
            </a:r>
            <a:r>
              <a:rPr sz="1400" spc="-5" dirty="0">
                <a:latin typeface="Bell MT"/>
                <a:cs typeface="Bell MT"/>
              </a:rPr>
              <a:t>leave </a:t>
            </a:r>
            <a:r>
              <a:rPr sz="1400" dirty="0">
                <a:latin typeface="Bell MT"/>
                <a:cs typeface="Bell MT"/>
              </a:rPr>
              <a:t>the </a:t>
            </a:r>
            <a:r>
              <a:rPr sz="1400" b="1" spc="-10" dirty="0">
                <a:latin typeface="Bell MT"/>
                <a:cs typeface="Bell MT"/>
              </a:rPr>
              <a:t>IAM </a:t>
            </a:r>
            <a:r>
              <a:rPr sz="1400" b="1" spc="-5" dirty="0">
                <a:latin typeface="Bell MT"/>
                <a:cs typeface="Bell MT"/>
              </a:rPr>
              <a:t>role </a:t>
            </a:r>
            <a:r>
              <a:rPr sz="1400" dirty="0">
                <a:latin typeface="Bell MT"/>
                <a:cs typeface="Bell MT"/>
              </a:rPr>
              <a:t>set to </a:t>
            </a:r>
            <a:r>
              <a:rPr sz="1400" b="1" spc="-5" dirty="0">
                <a:latin typeface="Bell MT"/>
                <a:cs typeface="Bell MT"/>
              </a:rPr>
              <a:t>none</a:t>
            </a:r>
            <a:r>
              <a:rPr sz="1400" spc="-5" dirty="0">
                <a:latin typeface="Bell MT"/>
                <a:cs typeface="Bell MT"/>
              </a:rPr>
              <a:t>. Also, leave </a:t>
            </a:r>
            <a:r>
              <a:rPr sz="1400" b="1" spc="-5" dirty="0">
                <a:latin typeface="Bell MT"/>
                <a:cs typeface="Bell MT"/>
              </a:rPr>
              <a:t>Monitoring </a:t>
            </a:r>
            <a:r>
              <a:rPr sz="1400" spc="-5" dirty="0">
                <a:latin typeface="Bell MT"/>
                <a:cs typeface="Bell MT"/>
              </a:rPr>
              <a:t>unchecked and  </a:t>
            </a:r>
            <a:r>
              <a:rPr sz="1400" dirty="0">
                <a:latin typeface="Bell MT"/>
                <a:cs typeface="Bell MT"/>
              </a:rPr>
              <a:t>choose Next </a:t>
            </a:r>
            <a:r>
              <a:rPr sz="1400" spc="-5" dirty="0">
                <a:latin typeface="Bell MT"/>
                <a:cs typeface="Bell MT"/>
              </a:rPr>
              <a:t>Add</a:t>
            </a:r>
            <a:r>
              <a:rPr sz="1400" spc="-10" dirty="0">
                <a:latin typeface="Bell MT"/>
                <a:cs typeface="Bell MT"/>
              </a:rPr>
              <a:t> Storage.</a:t>
            </a:r>
            <a:endParaRPr sz="1400">
              <a:latin typeface="Bell MT"/>
              <a:cs typeface="Bel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416050"/>
            <a:ext cx="6593078" cy="8566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3925" y="4924934"/>
            <a:ext cx="6000750" cy="23901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279138"/>
            <a:ext cx="5527675" cy="43942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1570"/>
              </a:lnSpc>
              <a:spcBef>
                <a:spcPts val="245"/>
              </a:spcBef>
            </a:pPr>
            <a:r>
              <a:rPr sz="1400" spc="-5" dirty="0">
                <a:latin typeface="Bell MT"/>
                <a:cs typeface="Bell MT"/>
              </a:rPr>
              <a:t>leave everything with </a:t>
            </a:r>
            <a:r>
              <a:rPr sz="1400" dirty="0">
                <a:latin typeface="Bell MT"/>
                <a:cs typeface="Bell MT"/>
              </a:rPr>
              <a:t>the </a:t>
            </a:r>
            <a:r>
              <a:rPr sz="1400" spc="-5" dirty="0">
                <a:latin typeface="Bell MT"/>
                <a:cs typeface="Bell MT"/>
              </a:rPr>
              <a:t>default settings. Go </a:t>
            </a:r>
            <a:r>
              <a:rPr sz="1400" dirty="0">
                <a:latin typeface="Bell MT"/>
                <a:cs typeface="Bell MT"/>
              </a:rPr>
              <a:t>to </a:t>
            </a:r>
            <a:r>
              <a:rPr sz="1400" b="1" spc="-5" dirty="0">
                <a:latin typeface="Bell MT"/>
                <a:cs typeface="Bell MT"/>
              </a:rPr>
              <a:t>Next: Configure Security  </a:t>
            </a:r>
            <a:r>
              <a:rPr sz="1400" b="1" dirty="0">
                <a:latin typeface="Bell MT"/>
                <a:cs typeface="Bell MT"/>
              </a:rPr>
              <a:t>Group</a:t>
            </a:r>
            <a:endParaRPr sz="1400">
              <a:latin typeface="Bell MT"/>
              <a:cs typeface="Bel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7670292"/>
            <a:ext cx="5878830" cy="43942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1570"/>
              </a:lnSpc>
              <a:spcBef>
                <a:spcPts val="245"/>
              </a:spcBef>
            </a:pPr>
            <a:r>
              <a:rPr sz="1400" dirty="0">
                <a:latin typeface="Bell MT"/>
                <a:cs typeface="Bell MT"/>
              </a:rPr>
              <a:t>Choose </a:t>
            </a:r>
            <a:r>
              <a:rPr sz="1400" spc="-5" dirty="0">
                <a:latin typeface="Bell MT"/>
                <a:cs typeface="Bell MT"/>
              </a:rPr>
              <a:t>existing security group or </a:t>
            </a:r>
            <a:r>
              <a:rPr sz="1400" dirty="0">
                <a:latin typeface="Bell MT"/>
                <a:cs typeface="Bell MT"/>
              </a:rPr>
              <a:t>create a </a:t>
            </a:r>
            <a:r>
              <a:rPr sz="1400" spc="-5" dirty="0">
                <a:latin typeface="Bell MT"/>
                <a:cs typeface="Bell MT"/>
              </a:rPr>
              <a:t>new one </a:t>
            </a:r>
            <a:r>
              <a:rPr sz="1400" dirty="0">
                <a:latin typeface="Bell MT"/>
                <a:cs typeface="Bell MT"/>
              </a:rPr>
              <a:t>by </a:t>
            </a:r>
            <a:r>
              <a:rPr sz="1400" spc="-5" dirty="0">
                <a:latin typeface="Bell MT"/>
                <a:cs typeface="Bell MT"/>
              </a:rPr>
              <a:t>adding required ports and  </a:t>
            </a:r>
            <a:r>
              <a:rPr sz="1400" dirty="0">
                <a:latin typeface="Bell MT"/>
                <a:cs typeface="Bell MT"/>
              </a:rPr>
              <a:t>choose</a:t>
            </a:r>
            <a:r>
              <a:rPr sz="1400" spc="-15" dirty="0">
                <a:latin typeface="Bell MT"/>
                <a:cs typeface="Bell MT"/>
              </a:rPr>
              <a:t> </a:t>
            </a:r>
            <a:r>
              <a:rPr sz="1400" b="1" dirty="0">
                <a:latin typeface="Bell MT"/>
                <a:cs typeface="Bell MT"/>
              </a:rPr>
              <a:t>Review.</a:t>
            </a:r>
            <a:endParaRPr sz="1400">
              <a:latin typeface="Bell MT"/>
              <a:cs typeface="Bel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8955" y="1372362"/>
            <a:ext cx="6640830" cy="86860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3925" y="4901209"/>
            <a:ext cx="6000750" cy="2390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254398"/>
            <a:ext cx="5699760" cy="4394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625"/>
              </a:lnSpc>
              <a:spcBef>
                <a:spcPts val="105"/>
              </a:spcBef>
            </a:pPr>
            <a:r>
              <a:rPr sz="1400" dirty="0">
                <a:latin typeface="Bell MT"/>
                <a:cs typeface="Bell MT"/>
              </a:rPr>
              <a:t>AWS </a:t>
            </a:r>
            <a:r>
              <a:rPr sz="1400" spc="-5" dirty="0">
                <a:latin typeface="Bell MT"/>
                <a:cs typeface="Bell MT"/>
              </a:rPr>
              <a:t>will provide you with </a:t>
            </a:r>
            <a:r>
              <a:rPr sz="1400" dirty="0">
                <a:latin typeface="Bell MT"/>
                <a:cs typeface="Bell MT"/>
              </a:rPr>
              <a:t>a </a:t>
            </a:r>
            <a:r>
              <a:rPr sz="1400" spc="-5" dirty="0">
                <a:latin typeface="Bell MT"/>
                <a:cs typeface="Bell MT"/>
              </a:rPr>
              <a:t>page giving </a:t>
            </a:r>
            <a:r>
              <a:rPr sz="1400" dirty="0">
                <a:latin typeface="Bell MT"/>
                <a:cs typeface="Bell MT"/>
              </a:rPr>
              <a:t>you review of all </a:t>
            </a:r>
            <a:r>
              <a:rPr sz="1400" spc="-5" dirty="0">
                <a:latin typeface="Bell MT"/>
                <a:cs typeface="Bell MT"/>
              </a:rPr>
              <a:t>your settings,</a:t>
            </a:r>
            <a:r>
              <a:rPr sz="1400" spc="15" dirty="0">
                <a:latin typeface="Bell MT"/>
                <a:cs typeface="Bell MT"/>
              </a:rPr>
              <a:t> </a:t>
            </a:r>
            <a:r>
              <a:rPr sz="1400" dirty="0">
                <a:latin typeface="Bell MT"/>
                <a:cs typeface="Bell MT"/>
              </a:rPr>
              <a:t>click</a:t>
            </a:r>
            <a:endParaRPr sz="1400">
              <a:latin typeface="Bell MT"/>
              <a:cs typeface="Bell MT"/>
            </a:endParaRPr>
          </a:p>
          <a:p>
            <a:pPr marL="12700">
              <a:lnSpc>
                <a:spcPts val="1625"/>
              </a:lnSpc>
            </a:pPr>
            <a:r>
              <a:rPr sz="1400" b="1" dirty="0">
                <a:latin typeface="Bell MT"/>
                <a:cs typeface="Bell MT"/>
              </a:rPr>
              <a:t>Create </a:t>
            </a:r>
            <a:r>
              <a:rPr sz="1400" b="1" spc="-5" dirty="0">
                <a:latin typeface="Bell MT"/>
                <a:cs typeface="Bell MT"/>
              </a:rPr>
              <a:t>launch</a:t>
            </a:r>
            <a:r>
              <a:rPr sz="1400" b="1" dirty="0">
                <a:latin typeface="Bell MT"/>
                <a:cs typeface="Bell MT"/>
              </a:rPr>
              <a:t> </a:t>
            </a:r>
            <a:r>
              <a:rPr sz="1400" b="1" spc="-5" dirty="0">
                <a:latin typeface="Bell MT"/>
                <a:cs typeface="Bell MT"/>
              </a:rPr>
              <a:t>configuration.</a:t>
            </a:r>
            <a:endParaRPr sz="1400">
              <a:latin typeface="Bell MT"/>
              <a:cs typeface="Bel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7448956"/>
            <a:ext cx="5763895" cy="439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25"/>
              </a:lnSpc>
              <a:spcBef>
                <a:spcPts val="100"/>
              </a:spcBef>
            </a:pPr>
            <a:r>
              <a:rPr sz="1400" spc="-5" dirty="0">
                <a:latin typeface="Bell MT"/>
                <a:cs typeface="Bell MT"/>
              </a:rPr>
              <a:t>You will </a:t>
            </a:r>
            <a:r>
              <a:rPr sz="1400" dirty="0">
                <a:latin typeface="Bell MT"/>
                <a:cs typeface="Bell MT"/>
              </a:rPr>
              <a:t>be </a:t>
            </a:r>
            <a:r>
              <a:rPr sz="1400" spc="-5" dirty="0">
                <a:latin typeface="Bell MT"/>
                <a:cs typeface="Bell MT"/>
              </a:rPr>
              <a:t>asked for Key pair </a:t>
            </a:r>
            <a:r>
              <a:rPr sz="1400" dirty="0">
                <a:latin typeface="Bell MT"/>
                <a:cs typeface="Bell MT"/>
              </a:rPr>
              <a:t>choose </a:t>
            </a:r>
            <a:r>
              <a:rPr sz="1400" spc="-5" dirty="0">
                <a:latin typeface="Bell MT"/>
                <a:cs typeface="Bell MT"/>
              </a:rPr>
              <a:t>existing or </a:t>
            </a:r>
            <a:r>
              <a:rPr sz="1400" dirty="0">
                <a:latin typeface="Bell MT"/>
                <a:cs typeface="Bell MT"/>
              </a:rPr>
              <a:t>create a </a:t>
            </a:r>
            <a:r>
              <a:rPr sz="1400" spc="-5" dirty="0">
                <a:latin typeface="Bell MT"/>
                <a:cs typeface="Bell MT"/>
              </a:rPr>
              <a:t>new one, then</a:t>
            </a:r>
            <a:r>
              <a:rPr sz="1400" spc="35" dirty="0">
                <a:latin typeface="Bell MT"/>
                <a:cs typeface="Bell MT"/>
              </a:rPr>
              <a:t> </a:t>
            </a:r>
            <a:r>
              <a:rPr sz="1400" spc="-5" dirty="0">
                <a:latin typeface="Bell MT"/>
                <a:cs typeface="Bell MT"/>
              </a:rPr>
              <a:t>choose</a:t>
            </a:r>
            <a:endParaRPr sz="1400">
              <a:latin typeface="Bell MT"/>
              <a:cs typeface="Bell MT"/>
            </a:endParaRPr>
          </a:p>
          <a:p>
            <a:pPr marL="12700">
              <a:lnSpc>
                <a:spcPts val="1625"/>
              </a:lnSpc>
            </a:pPr>
            <a:r>
              <a:rPr sz="1400" b="1" dirty="0">
                <a:latin typeface="Bell MT"/>
                <a:cs typeface="Bell MT"/>
              </a:rPr>
              <a:t>Create </a:t>
            </a:r>
            <a:r>
              <a:rPr sz="1400" b="1" spc="-5" dirty="0">
                <a:latin typeface="Bell MT"/>
                <a:cs typeface="Bell MT"/>
              </a:rPr>
              <a:t>launch</a:t>
            </a:r>
            <a:r>
              <a:rPr sz="1400" b="1" dirty="0">
                <a:latin typeface="Bell MT"/>
                <a:cs typeface="Bell MT"/>
              </a:rPr>
              <a:t> </a:t>
            </a:r>
            <a:r>
              <a:rPr sz="1400" b="1" spc="-5" dirty="0">
                <a:latin typeface="Bell MT"/>
                <a:cs typeface="Bell MT"/>
              </a:rPr>
              <a:t>configuration</a:t>
            </a:r>
            <a:r>
              <a:rPr sz="1400" spc="-5" dirty="0">
                <a:latin typeface="Bell MT"/>
                <a:cs typeface="Bell MT"/>
              </a:rPr>
              <a:t>.</a:t>
            </a:r>
            <a:endParaRPr sz="1400">
              <a:latin typeface="Bell MT"/>
              <a:cs typeface="Bel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0694" y="1400175"/>
            <a:ext cx="6616954" cy="8734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3925" y="2423541"/>
            <a:ext cx="6000750" cy="2790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23925" y="6805296"/>
            <a:ext cx="6000750" cy="18954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1384174"/>
            <a:ext cx="5521960" cy="83248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240029">
              <a:lnSpc>
                <a:spcPts val="1550"/>
              </a:lnSpc>
              <a:spcBef>
                <a:spcPts val="260"/>
              </a:spcBef>
            </a:pPr>
            <a:r>
              <a:rPr sz="1400" dirty="0">
                <a:latin typeface="Bell MT"/>
                <a:cs typeface="Bell MT"/>
              </a:rPr>
              <a:t>AWS </a:t>
            </a:r>
            <a:r>
              <a:rPr sz="1400" spc="-5" dirty="0">
                <a:latin typeface="Bell MT"/>
                <a:cs typeface="Bell MT"/>
              </a:rPr>
              <a:t>will provide you with </a:t>
            </a:r>
            <a:r>
              <a:rPr sz="1400" dirty="0">
                <a:latin typeface="Bell MT"/>
                <a:cs typeface="Bell MT"/>
              </a:rPr>
              <a:t>a </a:t>
            </a:r>
            <a:r>
              <a:rPr sz="1400" spc="-5" dirty="0">
                <a:latin typeface="Bell MT"/>
                <a:cs typeface="Bell MT"/>
              </a:rPr>
              <a:t>page to </a:t>
            </a:r>
            <a:r>
              <a:rPr sz="1400" dirty="0">
                <a:latin typeface="Bell MT"/>
                <a:cs typeface="Bell MT"/>
              </a:rPr>
              <a:t>Create </a:t>
            </a:r>
            <a:r>
              <a:rPr sz="1400" spc="-5" dirty="0">
                <a:latin typeface="Bell MT"/>
                <a:cs typeface="Bell MT"/>
              </a:rPr>
              <a:t>Auto </a:t>
            </a:r>
            <a:r>
              <a:rPr sz="1400" dirty="0">
                <a:latin typeface="Bell MT"/>
                <a:cs typeface="Bell MT"/>
              </a:rPr>
              <a:t>Scaling </a:t>
            </a:r>
            <a:r>
              <a:rPr sz="1400" spc="-5" dirty="0">
                <a:latin typeface="Bell MT"/>
                <a:cs typeface="Bell MT"/>
              </a:rPr>
              <a:t>group.  Specify </a:t>
            </a:r>
            <a:r>
              <a:rPr sz="1400" dirty="0">
                <a:latin typeface="Bell MT"/>
                <a:cs typeface="Bell MT"/>
              </a:rPr>
              <a:t>a </a:t>
            </a:r>
            <a:r>
              <a:rPr sz="1400" spc="-5" dirty="0">
                <a:latin typeface="Bell MT"/>
                <a:cs typeface="Bell MT"/>
              </a:rPr>
              <a:t>group name, we will start with </a:t>
            </a:r>
            <a:r>
              <a:rPr sz="1400" dirty="0">
                <a:latin typeface="Bell MT"/>
                <a:cs typeface="Bell MT"/>
              </a:rPr>
              <a:t>2 </a:t>
            </a:r>
            <a:r>
              <a:rPr sz="1400" spc="-5" dirty="0">
                <a:latin typeface="Bell MT"/>
                <a:cs typeface="Bell MT"/>
              </a:rPr>
              <a:t>instances for high</a:t>
            </a:r>
            <a:r>
              <a:rPr sz="1400" spc="85" dirty="0">
                <a:latin typeface="Bell MT"/>
                <a:cs typeface="Bell MT"/>
              </a:rPr>
              <a:t> </a:t>
            </a:r>
            <a:r>
              <a:rPr sz="1400" spc="-5" dirty="0">
                <a:latin typeface="Bell MT"/>
                <a:cs typeface="Bell MT"/>
              </a:rPr>
              <a:t>availability.</a:t>
            </a:r>
            <a:endParaRPr sz="1400">
              <a:latin typeface="Bell MT"/>
              <a:cs typeface="Bell MT"/>
            </a:endParaRPr>
          </a:p>
          <a:p>
            <a:pPr marL="12700" marR="5080">
              <a:lnSpc>
                <a:spcPts val="1560"/>
              </a:lnSpc>
              <a:spcBef>
                <a:spcPts val="5"/>
              </a:spcBef>
            </a:pPr>
            <a:r>
              <a:rPr sz="1400" dirty="0">
                <a:latin typeface="Bell MT"/>
                <a:cs typeface="Bell MT"/>
              </a:rPr>
              <a:t>Select </a:t>
            </a:r>
            <a:r>
              <a:rPr sz="1400" spc="-5" dirty="0">
                <a:latin typeface="Bell MT"/>
                <a:cs typeface="Bell MT"/>
              </a:rPr>
              <a:t>VPC from the </a:t>
            </a:r>
            <a:r>
              <a:rPr sz="1400" dirty="0">
                <a:latin typeface="Bell MT"/>
                <a:cs typeface="Bell MT"/>
              </a:rPr>
              <a:t>VPC </a:t>
            </a:r>
            <a:r>
              <a:rPr sz="1400" spc="-5" dirty="0">
                <a:latin typeface="Bell MT"/>
                <a:cs typeface="Bell MT"/>
              </a:rPr>
              <a:t>drop down list, add subnets under subnet section.  </a:t>
            </a:r>
            <a:r>
              <a:rPr sz="1400" dirty="0">
                <a:latin typeface="Bell MT"/>
                <a:cs typeface="Bell MT"/>
              </a:rPr>
              <a:t>Then </a:t>
            </a:r>
            <a:r>
              <a:rPr sz="1400" spc="-5" dirty="0">
                <a:latin typeface="Bell MT"/>
                <a:cs typeface="Bell MT"/>
              </a:rPr>
              <a:t>expand Advanced Details.</a:t>
            </a:r>
            <a:endParaRPr sz="1400">
              <a:latin typeface="Bell MT"/>
              <a:cs typeface="Bel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5373116"/>
            <a:ext cx="5955030" cy="122745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>
              <a:lnSpc>
                <a:spcPct val="92200"/>
              </a:lnSpc>
              <a:spcBef>
                <a:spcPts val="235"/>
              </a:spcBef>
            </a:pPr>
            <a:r>
              <a:rPr sz="1400" spc="-5" dirty="0">
                <a:latin typeface="Bell MT"/>
                <a:cs typeface="Bell MT"/>
              </a:rPr>
              <a:t>Under Subnet area is </a:t>
            </a:r>
            <a:r>
              <a:rPr sz="1400" dirty="0">
                <a:latin typeface="Bell MT"/>
                <a:cs typeface="Bell MT"/>
              </a:rPr>
              <a:t>an </a:t>
            </a:r>
            <a:r>
              <a:rPr sz="1400" spc="-5" dirty="0">
                <a:latin typeface="Bell MT"/>
                <a:cs typeface="Bell MT"/>
              </a:rPr>
              <a:t>Advanced Details section. Expand this </a:t>
            </a:r>
            <a:r>
              <a:rPr sz="1400" dirty="0">
                <a:latin typeface="Bell MT"/>
                <a:cs typeface="Bell MT"/>
              </a:rPr>
              <a:t>so </a:t>
            </a:r>
            <a:r>
              <a:rPr sz="1400" spc="-5" dirty="0">
                <a:latin typeface="Bell MT"/>
                <a:cs typeface="Bell MT"/>
              </a:rPr>
              <a:t>we </a:t>
            </a:r>
            <a:r>
              <a:rPr sz="1400" dirty="0">
                <a:latin typeface="Bell MT"/>
                <a:cs typeface="Bell MT"/>
              </a:rPr>
              <a:t>can  </a:t>
            </a:r>
            <a:r>
              <a:rPr sz="1400" spc="-5" dirty="0">
                <a:latin typeface="Bell MT"/>
                <a:cs typeface="Bell MT"/>
              </a:rPr>
              <a:t>configure load balancing portion of </a:t>
            </a:r>
            <a:r>
              <a:rPr sz="1400" dirty="0">
                <a:latin typeface="Bell MT"/>
                <a:cs typeface="Bell MT"/>
              </a:rPr>
              <a:t>the </a:t>
            </a:r>
            <a:r>
              <a:rPr sz="1400" spc="-5" dirty="0">
                <a:latin typeface="Bell MT"/>
                <a:cs typeface="Bell MT"/>
              </a:rPr>
              <a:t>application. Check Receive traffic from  Elastic Load Balancer(s) and in </a:t>
            </a:r>
            <a:r>
              <a:rPr sz="1400" dirty="0">
                <a:latin typeface="Bell MT"/>
                <a:cs typeface="Bell MT"/>
              </a:rPr>
              <a:t>the box below, </a:t>
            </a:r>
            <a:r>
              <a:rPr sz="1400" spc="-5" dirty="0">
                <a:latin typeface="Bell MT"/>
                <a:cs typeface="Bell MT"/>
              </a:rPr>
              <a:t>select </a:t>
            </a:r>
            <a:r>
              <a:rPr sz="1400" dirty="0">
                <a:latin typeface="Bell MT"/>
                <a:cs typeface="Bell MT"/>
              </a:rPr>
              <a:t>the </a:t>
            </a:r>
            <a:r>
              <a:rPr sz="1400" spc="-5" dirty="0">
                <a:latin typeface="Bell MT"/>
                <a:cs typeface="Bell MT"/>
              </a:rPr>
              <a:t>single ELB available. </a:t>
            </a:r>
            <a:r>
              <a:rPr sz="1400" dirty="0">
                <a:latin typeface="Bell MT"/>
                <a:cs typeface="Bell MT"/>
              </a:rPr>
              <a:t>Set  the </a:t>
            </a:r>
            <a:r>
              <a:rPr sz="1400" spc="-5" dirty="0">
                <a:latin typeface="Bell MT"/>
                <a:cs typeface="Bell MT"/>
              </a:rPr>
              <a:t>Health Check Type to ELB. You </a:t>
            </a:r>
            <a:r>
              <a:rPr sz="1400" dirty="0">
                <a:latin typeface="Bell MT"/>
                <a:cs typeface="Bell MT"/>
              </a:rPr>
              <a:t>can </a:t>
            </a:r>
            <a:r>
              <a:rPr sz="1400" spc="-5" dirty="0">
                <a:latin typeface="Bell MT"/>
                <a:cs typeface="Bell MT"/>
              </a:rPr>
              <a:t>leave </a:t>
            </a:r>
            <a:r>
              <a:rPr sz="1400" dirty="0">
                <a:latin typeface="Bell MT"/>
                <a:cs typeface="Bell MT"/>
              </a:rPr>
              <a:t>the </a:t>
            </a:r>
            <a:r>
              <a:rPr sz="1400" spc="-5" dirty="0">
                <a:latin typeface="Bell MT"/>
                <a:cs typeface="Bell MT"/>
              </a:rPr>
              <a:t>Health Check Grace </a:t>
            </a:r>
            <a:r>
              <a:rPr sz="1400" dirty="0">
                <a:latin typeface="Bell MT"/>
                <a:cs typeface="Bell MT"/>
              </a:rPr>
              <a:t>Period </a:t>
            </a:r>
            <a:r>
              <a:rPr sz="1400" spc="-5" dirty="0">
                <a:latin typeface="Bell MT"/>
                <a:cs typeface="Bell MT"/>
              </a:rPr>
              <a:t>at  </a:t>
            </a:r>
            <a:r>
              <a:rPr sz="1400" dirty="0">
                <a:latin typeface="Bell MT"/>
                <a:cs typeface="Bell MT"/>
              </a:rPr>
              <a:t>the </a:t>
            </a:r>
            <a:r>
              <a:rPr sz="1400" spc="-5" dirty="0">
                <a:latin typeface="Bell MT"/>
                <a:cs typeface="Bell MT"/>
              </a:rPr>
              <a:t>default 300</a:t>
            </a:r>
            <a:r>
              <a:rPr sz="1400" spc="-15" dirty="0">
                <a:latin typeface="Bell MT"/>
                <a:cs typeface="Bell MT"/>
              </a:rPr>
              <a:t> </a:t>
            </a:r>
            <a:r>
              <a:rPr sz="1400" spc="-10" dirty="0">
                <a:latin typeface="Bell MT"/>
                <a:cs typeface="Bell MT"/>
              </a:rPr>
              <a:t>seconds.</a:t>
            </a:r>
            <a:endParaRPr sz="1400">
              <a:latin typeface="Bell MT"/>
              <a:cs typeface="Bell MT"/>
            </a:endParaRPr>
          </a:p>
          <a:p>
            <a:pPr marL="12700">
              <a:lnSpc>
                <a:spcPts val="1585"/>
              </a:lnSpc>
            </a:pPr>
            <a:r>
              <a:rPr sz="1400" dirty="0">
                <a:latin typeface="Bell MT"/>
                <a:cs typeface="Bell MT"/>
              </a:rPr>
              <a:t>Then choose </a:t>
            </a:r>
            <a:r>
              <a:rPr sz="1400" spc="-5" dirty="0">
                <a:latin typeface="Bell MT"/>
                <a:cs typeface="Bell MT"/>
              </a:rPr>
              <a:t>next configure scaling</a:t>
            </a:r>
            <a:r>
              <a:rPr sz="1400" spc="-20" dirty="0">
                <a:latin typeface="Bell MT"/>
                <a:cs typeface="Bell MT"/>
              </a:rPr>
              <a:t> </a:t>
            </a:r>
            <a:r>
              <a:rPr sz="1400" dirty="0">
                <a:latin typeface="Bell MT"/>
                <a:cs typeface="Bell MT"/>
              </a:rPr>
              <a:t>policies.</a:t>
            </a:r>
            <a:endParaRPr sz="1400">
              <a:latin typeface="Bell MT"/>
              <a:cs typeface="Bel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3084" y="1340104"/>
            <a:ext cx="6689090" cy="8565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3925" y="2969526"/>
            <a:ext cx="6000750" cy="36106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522488"/>
            <a:ext cx="5714365" cy="1239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30"/>
              </a:lnSpc>
              <a:spcBef>
                <a:spcPts val="100"/>
              </a:spcBef>
            </a:pPr>
            <a:r>
              <a:rPr sz="1400" dirty="0">
                <a:latin typeface="Bell MT"/>
                <a:cs typeface="Bell MT"/>
              </a:rPr>
              <a:t>We </a:t>
            </a:r>
            <a:r>
              <a:rPr sz="1400" spc="-5" dirty="0">
                <a:latin typeface="Bell MT"/>
                <a:cs typeface="Bell MT"/>
              </a:rPr>
              <a:t>want to </a:t>
            </a:r>
            <a:r>
              <a:rPr sz="1400" b="1" spc="-5" dirty="0">
                <a:latin typeface="Bell MT"/>
                <a:cs typeface="Bell MT"/>
              </a:rPr>
              <a:t>Use scaling policies to </a:t>
            </a:r>
            <a:r>
              <a:rPr sz="1400" b="1" dirty="0">
                <a:latin typeface="Bell MT"/>
                <a:cs typeface="Bell MT"/>
              </a:rPr>
              <a:t>adjust the</a:t>
            </a:r>
            <a:r>
              <a:rPr sz="1400" b="1" spc="-5" dirty="0">
                <a:latin typeface="Bell MT"/>
                <a:cs typeface="Bell MT"/>
              </a:rPr>
              <a:t> </a:t>
            </a:r>
            <a:r>
              <a:rPr sz="1400" b="1" dirty="0">
                <a:latin typeface="Bell MT"/>
                <a:cs typeface="Bell MT"/>
              </a:rPr>
              <a:t>capacity</a:t>
            </a:r>
            <a:endParaRPr sz="1400">
              <a:latin typeface="Bell MT"/>
              <a:cs typeface="Bell MT"/>
            </a:endParaRPr>
          </a:p>
          <a:p>
            <a:pPr marL="12700" marR="146685">
              <a:lnSpc>
                <a:spcPts val="1570"/>
              </a:lnSpc>
              <a:spcBef>
                <a:spcPts val="100"/>
              </a:spcBef>
            </a:pPr>
            <a:r>
              <a:rPr sz="1400" b="1" spc="-5" dirty="0">
                <a:latin typeface="Bell MT"/>
                <a:cs typeface="Bell MT"/>
              </a:rPr>
              <a:t>of this group</a:t>
            </a:r>
            <a:r>
              <a:rPr sz="1400" spc="-5" dirty="0">
                <a:latin typeface="Bell MT"/>
                <a:cs typeface="Bell MT"/>
              </a:rPr>
              <a:t>. You will </a:t>
            </a:r>
            <a:r>
              <a:rPr sz="1400" dirty="0">
                <a:latin typeface="Bell MT"/>
                <a:cs typeface="Bell MT"/>
              </a:rPr>
              <a:t>be </a:t>
            </a:r>
            <a:r>
              <a:rPr sz="1400" spc="-5" dirty="0">
                <a:latin typeface="Bell MT"/>
                <a:cs typeface="Bell MT"/>
              </a:rPr>
              <a:t>presented with </a:t>
            </a:r>
            <a:r>
              <a:rPr sz="1400" dirty="0">
                <a:latin typeface="Bell MT"/>
                <a:cs typeface="Bell MT"/>
              </a:rPr>
              <a:t>two </a:t>
            </a:r>
            <a:r>
              <a:rPr sz="1400" spc="-5" dirty="0">
                <a:latin typeface="Bell MT"/>
                <a:cs typeface="Bell MT"/>
              </a:rPr>
              <a:t>options for </a:t>
            </a:r>
            <a:r>
              <a:rPr sz="1400" dirty="0">
                <a:latin typeface="Bell MT"/>
                <a:cs typeface="Bell MT"/>
              </a:rPr>
              <a:t>actions and alerts:  </a:t>
            </a:r>
            <a:r>
              <a:rPr sz="1400" spc="-5" dirty="0">
                <a:latin typeface="Bell MT"/>
                <a:cs typeface="Bell MT"/>
              </a:rPr>
              <a:t>Increasing and Decreasing the group</a:t>
            </a:r>
            <a:r>
              <a:rPr sz="1400" dirty="0">
                <a:latin typeface="Bell MT"/>
                <a:cs typeface="Bell MT"/>
              </a:rPr>
              <a:t> </a:t>
            </a:r>
            <a:r>
              <a:rPr sz="1400" spc="-10" dirty="0">
                <a:latin typeface="Bell MT"/>
                <a:cs typeface="Bell MT"/>
              </a:rPr>
              <a:t>size.</a:t>
            </a:r>
            <a:endParaRPr sz="1400">
              <a:latin typeface="Bell MT"/>
              <a:cs typeface="Bell MT"/>
            </a:endParaRPr>
          </a:p>
          <a:p>
            <a:pPr marL="62865">
              <a:lnSpc>
                <a:spcPts val="1455"/>
              </a:lnSpc>
            </a:pPr>
            <a:r>
              <a:rPr sz="1350" spc="-5" dirty="0">
                <a:latin typeface="Bell MT"/>
                <a:cs typeface="Bell MT"/>
              </a:rPr>
              <a:t>First, we must define </a:t>
            </a:r>
            <a:r>
              <a:rPr sz="1350" dirty="0">
                <a:latin typeface="Bell MT"/>
                <a:cs typeface="Bell MT"/>
              </a:rPr>
              <a:t>the </a:t>
            </a:r>
            <a:r>
              <a:rPr sz="1350" spc="-5" dirty="0">
                <a:latin typeface="Bell MT"/>
                <a:cs typeface="Bell MT"/>
              </a:rPr>
              <a:t>minimum and maximum amount of instances,</a:t>
            </a:r>
            <a:r>
              <a:rPr sz="1350" spc="80" dirty="0">
                <a:latin typeface="Bell MT"/>
                <a:cs typeface="Bell MT"/>
              </a:rPr>
              <a:t> </a:t>
            </a:r>
            <a:r>
              <a:rPr sz="1350" spc="-5" dirty="0">
                <a:latin typeface="Bell MT"/>
                <a:cs typeface="Bell MT"/>
              </a:rPr>
              <a:t>however.</a:t>
            </a:r>
            <a:endParaRPr sz="1350">
              <a:latin typeface="Bell MT"/>
              <a:cs typeface="Bell MT"/>
            </a:endParaRPr>
          </a:p>
          <a:p>
            <a:pPr marL="12700">
              <a:lnSpc>
                <a:spcPts val="1595"/>
              </a:lnSpc>
            </a:pPr>
            <a:r>
              <a:rPr sz="1400" dirty="0">
                <a:latin typeface="Bell MT"/>
                <a:cs typeface="Bell MT"/>
              </a:rPr>
              <a:t>Set </a:t>
            </a:r>
            <a:r>
              <a:rPr sz="1400" spc="-5" dirty="0">
                <a:latin typeface="Bell MT"/>
                <a:cs typeface="Bell MT"/>
              </a:rPr>
              <a:t>it </a:t>
            </a:r>
            <a:r>
              <a:rPr sz="1400" dirty="0">
                <a:latin typeface="Bell MT"/>
                <a:cs typeface="Bell MT"/>
              </a:rPr>
              <a:t>to </a:t>
            </a:r>
            <a:r>
              <a:rPr sz="1400" b="1" dirty="0">
                <a:latin typeface="Bell MT"/>
                <a:cs typeface="Bell MT"/>
              </a:rPr>
              <a:t>Scale between 2 </a:t>
            </a:r>
            <a:r>
              <a:rPr sz="1400" b="1" spc="-5" dirty="0">
                <a:latin typeface="Bell MT"/>
                <a:cs typeface="Bell MT"/>
              </a:rPr>
              <a:t>and </a:t>
            </a:r>
            <a:r>
              <a:rPr sz="1400" b="1" dirty="0">
                <a:latin typeface="Bell MT"/>
                <a:cs typeface="Bell MT"/>
              </a:rPr>
              <a:t>4</a:t>
            </a:r>
            <a:r>
              <a:rPr sz="1400" b="1" spc="-35" dirty="0">
                <a:latin typeface="Bell MT"/>
                <a:cs typeface="Bell MT"/>
              </a:rPr>
              <a:t> </a:t>
            </a:r>
            <a:r>
              <a:rPr sz="1400" b="1" spc="-5" dirty="0">
                <a:latin typeface="Bell MT"/>
                <a:cs typeface="Bell MT"/>
              </a:rPr>
              <a:t>instances</a:t>
            </a:r>
            <a:r>
              <a:rPr sz="1400" spc="-5" dirty="0">
                <a:latin typeface="Bell MT"/>
                <a:cs typeface="Bell MT"/>
              </a:rPr>
              <a:t>.</a:t>
            </a:r>
            <a:endParaRPr sz="1400">
              <a:latin typeface="Bell MT"/>
              <a:cs typeface="Bell MT"/>
            </a:endParaRPr>
          </a:p>
          <a:p>
            <a:pPr marL="12700">
              <a:lnSpc>
                <a:spcPts val="1630"/>
              </a:lnSpc>
            </a:pPr>
            <a:r>
              <a:rPr sz="1400" spc="-5" dirty="0">
                <a:latin typeface="Bell MT"/>
                <a:cs typeface="Bell MT"/>
              </a:rPr>
              <a:t>Within </a:t>
            </a:r>
            <a:r>
              <a:rPr sz="1400" dirty="0">
                <a:latin typeface="Bell MT"/>
                <a:cs typeface="Bell MT"/>
              </a:rPr>
              <a:t>the </a:t>
            </a:r>
            <a:r>
              <a:rPr sz="1400" b="1" spc="-5" dirty="0">
                <a:latin typeface="Bell MT"/>
                <a:cs typeface="Bell MT"/>
              </a:rPr>
              <a:t>Increase </a:t>
            </a:r>
            <a:r>
              <a:rPr sz="1400" b="1" dirty="0">
                <a:latin typeface="Bell MT"/>
                <a:cs typeface="Bell MT"/>
              </a:rPr>
              <a:t>Group </a:t>
            </a:r>
            <a:r>
              <a:rPr sz="1400" b="1" spc="-5" dirty="0">
                <a:latin typeface="Bell MT"/>
                <a:cs typeface="Bell MT"/>
              </a:rPr>
              <a:t>Size </a:t>
            </a:r>
            <a:r>
              <a:rPr sz="1400" spc="-5" dirty="0">
                <a:latin typeface="Bell MT"/>
                <a:cs typeface="Bell MT"/>
              </a:rPr>
              <a:t>area, press </a:t>
            </a:r>
            <a:r>
              <a:rPr sz="1400" b="1" dirty="0">
                <a:latin typeface="Bell MT"/>
                <a:cs typeface="Bell MT"/>
              </a:rPr>
              <a:t>Add </a:t>
            </a:r>
            <a:r>
              <a:rPr sz="1400" b="1" spc="-5" dirty="0">
                <a:latin typeface="Bell MT"/>
                <a:cs typeface="Bell MT"/>
              </a:rPr>
              <a:t>new</a:t>
            </a:r>
            <a:r>
              <a:rPr sz="1400" b="1" spc="-25" dirty="0">
                <a:latin typeface="Bell MT"/>
                <a:cs typeface="Bell MT"/>
              </a:rPr>
              <a:t> </a:t>
            </a:r>
            <a:r>
              <a:rPr sz="1400" b="1" spc="-5" dirty="0">
                <a:latin typeface="Bell MT"/>
                <a:cs typeface="Bell MT"/>
              </a:rPr>
              <a:t>alarm</a:t>
            </a:r>
            <a:r>
              <a:rPr sz="1400" spc="-5" dirty="0">
                <a:latin typeface="Bell MT"/>
                <a:cs typeface="Bell MT"/>
              </a:rPr>
              <a:t>.</a:t>
            </a:r>
            <a:endParaRPr sz="1400">
              <a:latin typeface="Bell MT"/>
              <a:cs typeface="Bel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6934848"/>
            <a:ext cx="5546725" cy="63309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 algn="just">
              <a:lnSpc>
                <a:spcPts val="1550"/>
              </a:lnSpc>
              <a:spcBef>
                <a:spcPts val="265"/>
              </a:spcBef>
            </a:pPr>
            <a:r>
              <a:rPr sz="1400" spc="-5" dirty="0">
                <a:latin typeface="Bell MT"/>
                <a:cs typeface="Bell MT"/>
              </a:rPr>
              <a:t>Uncheck the </a:t>
            </a:r>
            <a:r>
              <a:rPr sz="1400" dirty="0">
                <a:latin typeface="Bell MT"/>
                <a:cs typeface="Bell MT"/>
              </a:rPr>
              <a:t>option </a:t>
            </a:r>
            <a:r>
              <a:rPr sz="1400" spc="-10" dirty="0">
                <a:latin typeface="Bell MT"/>
                <a:cs typeface="Bell MT"/>
              </a:rPr>
              <a:t>to </a:t>
            </a:r>
            <a:r>
              <a:rPr sz="1400" spc="-5" dirty="0">
                <a:latin typeface="Bell MT"/>
                <a:cs typeface="Bell MT"/>
              </a:rPr>
              <a:t>send </a:t>
            </a:r>
            <a:r>
              <a:rPr sz="1400" dirty="0">
                <a:latin typeface="Bell MT"/>
                <a:cs typeface="Bell MT"/>
              </a:rPr>
              <a:t>out a </a:t>
            </a:r>
            <a:r>
              <a:rPr sz="1400" spc="-5" dirty="0">
                <a:latin typeface="Bell MT"/>
                <a:cs typeface="Bell MT"/>
              </a:rPr>
              <a:t>notification, </a:t>
            </a:r>
            <a:r>
              <a:rPr sz="1400" dirty="0">
                <a:latin typeface="Bell MT"/>
                <a:cs typeface="Bell MT"/>
              </a:rPr>
              <a:t>and change </a:t>
            </a:r>
            <a:r>
              <a:rPr sz="1400" spc="-5" dirty="0">
                <a:latin typeface="Bell MT"/>
                <a:cs typeface="Bell MT"/>
              </a:rPr>
              <a:t>Whenever </a:t>
            </a:r>
            <a:r>
              <a:rPr sz="1400" dirty="0">
                <a:latin typeface="Bell MT"/>
                <a:cs typeface="Bell MT"/>
              </a:rPr>
              <a:t>to be a  </a:t>
            </a:r>
            <a:r>
              <a:rPr sz="1400" spc="-5" dirty="0">
                <a:latin typeface="Bell MT"/>
                <a:cs typeface="Bell MT"/>
              </a:rPr>
              <a:t>Maximum </a:t>
            </a:r>
            <a:r>
              <a:rPr sz="1400" dirty="0">
                <a:latin typeface="Bell MT"/>
                <a:cs typeface="Bell MT"/>
              </a:rPr>
              <a:t>of CPU </a:t>
            </a:r>
            <a:r>
              <a:rPr sz="1400" spc="-5" dirty="0">
                <a:latin typeface="Bell MT"/>
                <a:cs typeface="Bell MT"/>
              </a:rPr>
              <a:t>Utilization [that] is </a:t>
            </a:r>
            <a:r>
              <a:rPr sz="1400" dirty="0">
                <a:latin typeface="Bell MT"/>
                <a:cs typeface="Bell MT"/>
              </a:rPr>
              <a:t>&gt;= 5 </a:t>
            </a:r>
            <a:r>
              <a:rPr sz="1400" spc="-5" dirty="0">
                <a:latin typeface="Bell MT"/>
                <a:cs typeface="Bell MT"/>
              </a:rPr>
              <a:t>Percent. </a:t>
            </a:r>
            <a:r>
              <a:rPr sz="1400" dirty="0">
                <a:latin typeface="Bell MT"/>
                <a:cs typeface="Bell MT"/>
              </a:rPr>
              <a:t>Set </a:t>
            </a:r>
            <a:r>
              <a:rPr sz="1400" spc="-5" dirty="0">
                <a:latin typeface="Bell MT"/>
                <a:cs typeface="Bell MT"/>
              </a:rPr>
              <a:t>for </a:t>
            </a:r>
            <a:r>
              <a:rPr sz="1400" dirty="0">
                <a:latin typeface="Bell MT"/>
                <a:cs typeface="Bell MT"/>
              </a:rPr>
              <a:t>at </a:t>
            </a:r>
            <a:r>
              <a:rPr sz="1400" spc="-5" dirty="0">
                <a:latin typeface="Bell MT"/>
                <a:cs typeface="Bell MT"/>
              </a:rPr>
              <a:t>least </a:t>
            </a:r>
            <a:r>
              <a:rPr sz="1400" dirty="0">
                <a:latin typeface="Bell MT"/>
                <a:cs typeface="Bell MT"/>
              </a:rPr>
              <a:t>to be  1 </a:t>
            </a:r>
            <a:r>
              <a:rPr sz="1400" spc="-5" dirty="0">
                <a:latin typeface="Bell MT"/>
                <a:cs typeface="Bell MT"/>
              </a:rPr>
              <a:t>consecutive period(s) </a:t>
            </a:r>
            <a:r>
              <a:rPr sz="1400" dirty="0">
                <a:latin typeface="Bell MT"/>
                <a:cs typeface="Bell MT"/>
              </a:rPr>
              <a:t>of 1 </a:t>
            </a:r>
            <a:r>
              <a:rPr sz="1400" spc="-5" dirty="0">
                <a:latin typeface="Bell MT"/>
                <a:cs typeface="Bell MT"/>
              </a:rPr>
              <a:t>Minute. Press </a:t>
            </a:r>
            <a:r>
              <a:rPr sz="1400" dirty="0">
                <a:latin typeface="Bell MT"/>
                <a:cs typeface="Bell MT"/>
              </a:rPr>
              <a:t>Create</a:t>
            </a:r>
            <a:r>
              <a:rPr sz="1400" spc="-5" dirty="0">
                <a:latin typeface="Bell MT"/>
                <a:cs typeface="Bell MT"/>
              </a:rPr>
              <a:t> Alarm.</a:t>
            </a:r>
            <a:endParaRPr sz="1400">
              <a:latin typeface="Bell MT"/>
              <a:cs typeface="Bel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7215" y="1372235"/>
            <a:ext cx="6689090" cy="86099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3925" y="5482844"/>
            <a:ext cx="6000750" cy="26377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445634"/>
            <a:ext cx="5852795" cy="83121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38480">
              <a:lnSpc>
                <a:spcPts val="1550"/>
              </a:lnSpc>
              <a:spcBef>
                <a:spcPts val="265"/>
              </a:spcBef>
            </a:pPr>
            <a:r>
              <a:rPr sz="1400" spc="-5" dirty="0">
                <a:latin typeface="Bell MT"/>
                <a:cs typeface="Bell MT"/>
              </a:rPr>
              <a:t>From here, we now need </a:t>
            </a:r>
            <a:r>
              <a:rPr sz="1400" dirty="0">
                <a:latin typeface="Bell MT"/>
                <a:cs typeface="Bell MT"/>
              </a:rPr>
              <a:t>to </a:t>
            </a:r>
            <a:r>
              <a:rPr sz="1400" spc="-5" dirty="0">
                <a:latin typeface="Bell MT"/>
                <a:cs typeface="Bell MT"/>
              </a:rPr>
              <a:t>define </a:t>
            </a:r>
            <a:r>
              <a:rPr sz="1400" dirty="0">
                <a:latin typeface="Bell MT"/>
                <a:cs typeface="Bell MT"/>
              </a:rPr>
              <a:t>the </a:t>
            </a:r>
            <a:r>
              <a:rPr sz="1400" spc="-5" dirty="0">
                <a:latin typeface="Bell MT"/>
                <a:cs typeface="Bell MT"/>
              </a:rPr>
              <a:t>action we want AWS to take </a:t>
            </a:r>
            <a:r>
              <a:rPr sz="1400" dirty="0">
                <a:latin typeface="Bell MT"/>
                <a:cs typeface="Bell MT"/>
              </a:rPr>
              <a:t>when  the alarm </a:t>
            </a:r>
            <a:r>
              <a:rPr sz="1400" spc="-5" dirty="0">
                <a:latin typeface="Bell MT"/>
                <a:cs typeface="Bell MT"/>
              </a:rPr>
              <a:t>threshold is</a:t>
            </a:r>
            <a:r>
              <a:rPr sz="1400" spc="-25" dirty="0">
                <a:latin typeface="Bell MT"/>
                <a:cs typeface="Bell MT"/>
              </a:rPr>
              <a:t> </a:t>
            </a:r>
            <a:r>
              <a:rPr sz="1400" dirty="0">
                <a:latin typeface="Bell MT"/>
                <a:cs typeface="Bell MT"/>
              </a:rPr>
              <a:t>hit.</a:t>
            </a:r>
            <a:endParaRPr sz="1400">
              <a:latin typeface="Bell MT"/>
              <a:cs typeface="Bell MT"/>
            </a:endParaRPr>
          </a:p>
          <a:p>
            <a:pPr marL="12700" marR="5080">
              <a:lnSpc>
                <a:spcPts val="1550"/>
              </a:lnSpc>
              <a:spcBef>
                <a:spcPts val="5"/>
              </a:spcBef>
            </a:pPr>
            <a:r>
              <a:rPr sz="1400" dirty="0">
                <a:latin typeface="Bell MT"/>
                <a:cs typeface="Bell MT"/>
              </a:rPr>
              <a:t>In </a:t>
            </a:r>
            <a:r>
              <a:rPr sz="1400" spc="-5" dirty="0">
                <a:latin typeface="Bell MT"/>
                <a:cs typeface="Bell MT"/>
              </a:rPr>
              <a:t>the Take the action area, </a:t>
            </a:r>
            <a:r>
              <a:rPr sz="1400" dirty="0">
                <a:latin typeface="Bell MT"/>
                <a:cs typeface="Bell MT"/>
              </a:rPr>
              <a:t>we </a:t>
            </a:r>
            <a:r>
              <a:rPr sz="1400" spc="-5" dirty="0">
                <a:latin typeface="Bell MT"/>
                <a:cs typeface="Bell MT"/>
              </a:rPr>
              <a:t>want to </a:t>
            </a:r>
            <a:r>
              <a:rPr sz="1400" dirty="0">
                <a:latin typeface="Bell MT"/>
                <a:cs typeface="Bell MT"/>
              </a:rPr>
              <a:t>Add 1 </a:t>
            </a:r>
            <a:r>
              <a:rPr sz="1400" spc="-10" dirty="0">
                <a:latin typeface="Bell MT"/>
                <a:cs typeface="Bell MT"/>
              </a:rPr>
              <a:t>instance. </a:t>
            </a:r>
            <a:r>
              <a:rPr sz="1400" dirty="0">
                <a:latin typeface="Bell MT"/>
                <a:cs typeface="Bell MT"/>
              </a:rPr>
              <a:t>Set </a:t>
            </a:r>
            <a:r>
              <a:rPr sz="1400" spc="-5" dirty="0">
                <a:latin typeface="Bell MT"/>
                <a:cs typeface="Bell MT"/>
              </a:rPr>
              <a:t>the Instances needed  </a:t>
            </a:r>
            <a:r>
              <a:rPr sz="1400" dirty="0">
                <a:latin typeface="Bell MT"/>
                <a:cs typeface="Bell MT"/>
              </a:rPr>
              <a:t>to 300 </a:t>
            </a:r>
            <a:r>
              <a:rPr sz="1400" spc="-5" dirty="0">
                <a:latin typeface="Bell MT"/>
                <a:cs typeface="Bell MT"/>
              </a:rPr>
              <a:t>seconds </a:t>
            </a:r>
            <a:r>
              <a:rPr sz="1400" dirty="0">
                <a:latin typeface="Bell MT"/>
                <a:cs typeface="Bell MT"/>
              </a:rPr>
              <a:t>to </a:t>
            </a:r>
            <a:r>
              <a:rPr sz="1400" spc="-5" dirty="0">
                <a:latin typeface="Bell MT"/>
                <a:cs typeface="Bell MT"/>
              </a:rPr>
              <a:t>warm up after each</a:t>
            </a:r>
            <a:r>
              <a:rPr sz="1400" spc="-15" dirty="0">
                <a:latin typeface="Bell MT"/>
                <a:cs typeface="Bell MT"/>
              </a:rPr>
              <a:t> </a:t>
            </a:r>
            <a:r>
              <a:rPr sz="1400" spc="-5" dirty="0">
                <a:latin typeface="Bell MT"/>
                <a:cs typeface="Bell MT"/>
              </a:rPr>
              <a:t>step.</a:t>
            </a:r>
            <a:endParaRPr sz="1400">
              <a:latin typeface="Bell MT"/>
              <a:cs typeface="Bel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3925" y="2681352"/>
            <a:ext cx="6000750" cy="28670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3925" y="6545961"/>
            <a:ext cx="6000750" cy="17437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641476"/>
            <a:ext cx="5777230" cy="83439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2174875">
              <a:lnSpc>
                <a:spcPts val="1550"/>
              </a:lnSpc>
              <a:spcBef>
                <a:spcPts val="260"/>
              </a:spcBef>
            </a:pPr>
            <a:r>
              <a:rPr sz="1400" spc="-5" dirty="0">
                <a:latin typeface="Bell MT"/>
                <a:cs typeface="Bell MT"/>
              </a:rPr>
              <a:t>Under Decrease Group Size, also Add new alarm.  Again, </a:t>
            </a:r>
            <a:r>
              <a:rPr sz="1400" dirty="0">
                <a:latin typeface="Bell MT"/>
                <a:cs typeface="Bell MT"/>
              </a:rPr>
              <a:t>deselect the </a:t>
            </a:r>
            <a:r>
              <a:rPr sz="1400" spc="-5" dirty="0">
                <a:latin typeface="Bell MT"/>
                <a:cs typeface="Bell MT"/>
              </a:rPr>
              <a:t>send notification</a:t>
            </a:r>
            <a:r>
              <a:rPr sz="1400" spc="-20" dirty="0">
                <a:latin typeface="Bell MT"/>
                <a:cs typeface="Bell MT"/>
              </a:rPr>
              <a:t> </a:t>
            </a:r>
            <a:r>
              <a:rPr sz="1400" spc="-5" dirty="0">
                <a:latin typeface="Bell MT"/>
                <a:cs typeface="Bell MT"/>
              </a:rPr>
              <a:t>option.</a:t>
            </a:r>
            <a:endParaRPr sz="1400">
              <a:latin typeface="Bell MT"/>
              <a:cs typeface="Bell MT"/>
            </a:endParaRPr>
          </a:p>
          <a:p>
            <a:pPr marL="12700" marR="5080">
              <a:lnSpc>
                <a:spcPts val="1550"/>
              </a:lnSpc>
              <a:spcBef>
                <a:spcPts val="35"/>
              </a:spcBef>
            </a:pPr>
            <a:r>
              <a:rPr sz="1400" dirty="0">
                <a:latin typeface="Bell MT"/>
                <a:cs typeface="Bell MT"/>
              </a:rPr>
              <a:t>Set </a:t>
            </a:r>
            <a:r>
              <a:rPr sz="1400" spc="-5" dirty="0">
                <a:latin typeface="Bell MT"/>
                <a:cs typeface="Bell MT"/>
              </a:rPr>
              <a:t>Whenever </a:t>
            </a:r>
            <a:r>
              <a:rPr sz="1400" dirty="0">
                <a:latin typeface="Bell MT"/>
                <a:cs typeface="Bell MT"/>
              </a:rPr>
              <a:t>to a </a:t>
            </a:r>
            <a:r>
              <a:rPr sz="1400" spc="-5" dirty="0">
                <a:latin typeface="Bell MT"/>
                <a:cs typeface="Bell MT"/>
              </a:rPr>
              <a:t>Minimum of </a:t>
            </a:r>
            <a:r>
              <a:rPr sz="1400" dirty="0">
                <a:latin typeface="Bell MT"/>
                <a:cs typeface="Bell MT"/>
              </a:rPr>
              <a:t>CPU </a:t>
            </a:r>
            <a:r>
              <a:rPr sz="1400" spc="-5" dirty="0">
                <a:latin typeface="Bell MT"/>
                <a:cs typeface="Bell MT"/>
              </a:rPr>
              <a:t>Utilization [that] is </a:t>
            </a:r>
            <a:r>
              <a:rPr sz="1400" dirty="0">
                <a:latin typeface="Bell MT"/>
                <a:cs typeface="Bell MT"/>
              </a:rPr>
              <a:t>&lt;= 19 Percent </a:t>
            </a:r>
            <a:r>
              <a:rPr sz="1400" spc="-5" dirty="0">
                <a:latin typeface="Bell MT"/>
                <a:cs typeface="Bell MT"/>
              </a:rPr>
              <a:t>for at  least </a:t>
            </a:r>
            <a:r>
              <a:rPr sz="1400" dirty="0">
                <a:latin typeface="Bell MT"/>
                <a:cs typeface="Bell MT"/>
              </a:rPr>
              <a:t>1 </a:t>
            </a:r>
            <a:r>
              <a:rPr sz="1400" spc="-5" dirty="0">
                <a:latin typeface="Bell MT"/>
                <a:cs typeface="Bell MT"/>
              </a:rPr>
              <a:t>consecutive period of </a:t>
            </a:r>
            <a:r>
              <a:rPr sz="1400" dirty="0">
                <a:latin typeface="Bell MT"/>
                <a:cs typeface="Bell MT"/>
              </a:rPr>
              <a:t>1 </a:t>
            </a:r>
            <a:r>
              <a:rPr sz="1400" spc="-5" dirty="0">
                <a:latin typeface="Bell MT"/>
                <a:cs typeface="Bell MT"/>
              </a:rPr>
              <a:t>Minute. Create</a:t>
            </a:r>
            <a:r>
              <a:rPr sz="1400" spc="20" dirty="0">
                <a:latin typeface="Bell MT"/>
                <a:cs typeface="Bell MT"/>
              </a:rPr>
              <a:t> </a:t>
            </a:r>
            <a:r>
              <a:rPr sz="1400" spc="-5" dirty="0">
                <a:latin typeface="Bell MT"/>
                <a:cs typeface="Bell MT"/>
              </a:rPr>
              <a:t>Alarm.</a:t>
            </a:r>
            <a:endParaRPr sz="1400">
              <a:latin typeface="Bell MT"/>
              <a:cs typeface="Bel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5904739"/>
            <a:ext cx="5092065" cy="43624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ts val="1550"/>
              </a:lnSpc>
              <a:spcBef>
                <a:spcPts val="265"/>
              </a:spcBef>
            </a:pPr>
            <a:r>
              <a:rPr sz="1400" dirty="0">
                <a:latin typeface="Bell MT"/>
                <a:cs typeface="Bell MT"/>
              </a:rPr>
              <a:t>Then set Take the </a:t>
            </a:r>
            <a:r>
              <a:rPr sz="1400" spc="-5" dirty="0">
                <a:latin typeface="Bell MT"/>
                <a:cs typeface="Bell MT"/>
              </a:rPr>
              <a:t>action to Remove </a:t>
            </a:r>
            <a:r>
              <a:rPr sz="1400" dirty="0">
                <a:latin typeface="Bell MT"/>
                <a:cs typeface="Bell MT"/>
              </a:rPr>
              <a:t>1 </a:t>
            </a:r>
            <a:r>
              <a:rPr sz="1400" spc="-5" dirty="0">
                <a:latin typeface="Bell MT"/>
                <a:cs typeface="Bell MT"/>
              </a:rPr>
              <a:t>instances. Press next configure  notifications.</a:t>
            </a:r>
            <a:endParaRPr sz="1400">
              <a:latin typeface="Bell MT"/>
              <a:cs typeface="Bel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8447405"/>
            <a:ext cx="42964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Bell MT"/>
                <a:cs typeface="Bell MT"/>
              </a:rPr>
              <a:t>Do </a:t>
            </a:r>
            <a:r>
              <a:rPr sz="1400" spc="-5" dirty="0">
                <a:latin typeface="Bell MT"/>
                <a:cs typeface="Bell MT"/>
              </a:rPr>
              <a:t>nothing on </a:t>
            </a:r>
            <a:r>
              <a:rPr sz="1400" dirty="0">
                <a:latin typeface="Bell MT"/>
                <a:cs typeface="Bell MT"/>
              </a:rPr>
              <a:t>the next </a:t>
            </a:r>
            <a:r>
              <a:rPr sz="1400" spc="-5" dirty="0">
                <a:latin typeface="Bell MT"/>
                <a:cs typeface="Bell MT"/>
              </a:rPr>
              <a:t>page, </a:t>
            </a:r>
            <a:r>
              <a:rPr sz="1400" dirty="0">
                <a:latin typeface="Bell MT"/>
                <a:cs typeface="Bell MT"/>
              </a:rPr>
              <a:t>choose </a:t>
            </a:r>
            <a:r>
              <a:rPr sz="1400" spc="-5" dirty="0">
                <a:latin typeface="Bell MT"/>
                <a:cs typeface="Bell MT"/>
              </a:rPr>
              <a:t>Next: Configure</a:t>
            </a:r>
            <a:r>
              <a:rPr sz="1400" spc="-20" dirty="0">
                <a:latin typeface="Bell MT"/>
                <a:cs typeface="Bell MT"/>
              </a:rPr>
              <a:t> </a:t>
            </a:r>
            <a:r>
              <a:rPr sz="1400" spc="-5" dirty="0">
                <a:latin typeface="Bell MT"/>
                <a:cs typeface="Bell MT"/>
              </a:rPr>
              <a:t>tags.</a:t>
            </a:r>
            <a:endParaRPr sz="1400">
              <a:latin typeface="Bell MT"/>
              <a:cs typeface="Bell MT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5</TotalTime>
  <Words>752</Words>
  <Application>Microsoft Office PowerPoint</Application>
  <PresentationFormat>Custom</PresentationFormat>
  <Paragraphs>40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Bell MT</vt:lpstr>
      <vt:lpstr>Calibri</vt:lpstr>
      <vt:lpstr>Constantia</vt:lpstr>
      <vt:lpstr>Times New Roman</vt:lpstr>
      <vt:lpstr>Wingdings 2</vt:lpstr>
      <vt:lpstr>Flow</vt:lpstr>
      <vt:lpstr>20. HORIZONTAL VS. VERTICAL SCALING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20. HORIZONTAL VS. VERTICAL SCALING</dc:title>
  <dc:creator>Windows User</dc:creator>
  <cp:lastModifiedBy>Godwill Ngwanah</cp:lastModifiedBy>
  <cp:revision>2</cp:revision>
  <dcterms:created xsi:type="dcterms:W3CDTF">2020-04-25T22:19:50Z</dcterms:created>
  <dcterms:modified xsi:type="dcterms:W3CDTF">2023-09-09T21:39:51Z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2018-12-28T00:00:00Z</vt:filetime>
  </property>
  <property fmtid="{D5CDD505-2E9C-101B-9397-08002B2CF9AE}" pid="3" name="Creator">
    <vt:lpwstr>Microsoft® Word 2010</vt:lpwstr>
  </property>
  <property fmtid="{D5CDD505-2E9C-101B-9397-08002B2CF9AE}" pid="4" name="LastSaved">
    <vt:filetime>2020-04-25T00:00:00Z</vt:filetime>
  </property>
</Properties>
</file>